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56"/>
  </p:notesMasterIdLst>
  <p:handoutMasterIdLst>
    <p:handoutMasterId r:id="rId57"/>
  </p:handoutMasterIdLst>
  <p:sldIdLst>
    <p:sldId id="911" r:id="rId5"/>
    <p:sldId id="930" r:id="rId6"/>
    <p:sldId id="991" r:id="rId7"/>
    <p:sldId id="992" r:id="rId8"/>
    <p:sldId id="907" r:id="rId9"/>
    <p:sldId id="908" r:id="rId10"/>
    <p:sldId id="1009" r:id="rId11"/>
    <p:sldId id="996" r:id="rId12"/>
    <p:sldId id="997" r:id="rId13"/>
    <p:sldId id="999" r:id="rId14"/>
    <p:sldId id="1010" r:id="rId15"/>
    <p:sldId id="1011" r:id="rId16"/>
    <p:sldId id="1012" r:id="rId17"/>
    <p:sldId id="995" r:id="rId18"/>
    <p:sldId id="1013" r:id="rId19"/>
    <p:sldId id="998" r:id="rId20"/>
    <p:sldId id="1014" r:id="rId21"/>
    <p:sldId id="973" r:id="rId22"/>
    <p:sldId id="1016" r:id="rId23"/>
    <p:sldId id="1017" r:id="rId24"/>
    <p:sldId id="1018" r:id="rId25"/>
    <p:sldId id="1019" r:id="rId26"/>
    <p:sldId id="1020" r:id="rId27"/>
    <p:sldId id="1021" r:id="rId28"/>
    <p:sldId id="1022" r:id="rId29"/>
    <p:sldId id="1023" r:id="rId30"/>
    <p:sldId id="1024" r:id="rId31"/>
    <p:sldId id="1025" r:id="rId32"/>
    <p:sldId id="1026" r:id="rId33"/>
    <p:sldId id="1027" r:id="rId34"/>
    <p:sldId id="1028" r:id="rId35"/>
    <p:sldId id="1029" r:id="rId36"/>
    <p:sldId id="1030" r:id="rId37"/>
    <p:sldId id="1031" r:id="rId38"/>
    <p:sldId id="917" r:id="rId39"/>
    <p:sldId id="896" r:id="rId40"/>
    <p:sldId id="919" r:id="rId41"/>
    <p:sldId id="967" r:id="rId42"/>
    <p:sldId id="1002" r:id="rId43"/>
    <p:sldId id="1003" r:id="rId44"/>
    <p:sldId id="994" r:id="rId45"/>
    <p:sldId id="1015" r:id="rId46"/>
    <p:sldId id="983" r:id="rId47"/>
    <p:sldId id="984" r:id="rId48"/>
    <p:sldId id="988" r:id="rId49"/>
    <p:sldId id="989" r:id="rId50"/>
    <p:sldId id="990" r:id="rId51"/>
    <p:sldId id="927" r:id="rId52"/>
    <p:sldId id="929" r:id="rId53"/>
    <p:sldId id="1005" r:id="rId54"/>
    <p:sldId id="1032" r:id="rId55"/>
  </p:sldIdLst>
  <p:sldSz cx="10972800" cy="6172200"/>
  <p:notesSz cx="7010400" cy="9296400"/>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400"/>
    <a:srgbClr val="800000"/>
    <a:srgbClr val="0C4E9B"/>
    <a:srgbClr val="0080A7"/>
    <a:srgbClr val="8E4000"/>
    <a:srgbClr val="3051FF"/>
    <a:srgbClr val="FF8738"/>
    <a:srgbClr val="5F8771"/>
    <a:srgbClr val="72E02A"/>
    <a:srgbClr val="15D2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77313" autoAdjust="0"/>
  </p:normalViewPr>
  <p:slideViewPr>
    <p:cSldViewPr snapToGrid="0">
      <p:cViewPr varScale="1">
        <p:scale>
          <a:sx n="58" d="100"/>
          <a:sy n="58" d="100"/>
        </p:scale>
        <p:origin x="-124" y="876"/>
      </p:cViewPr>
      <p:guideLst>
        <p:guide orient="horz" pos="1316"/>
        <p:guide orient="horz" pos="3050"/>
        <p:guide orient="horz" pos="3189"/>
        <p:guide pos="5455"/>
        <p:guide orient="horz" pos="975"/>
        <p:guide pos="3457"/>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00" d="100"/>
        <a:sy n="100" d="100"/>
      </p:scale>
      <p:origin x="0" y="0"/>
    </p:cViewPr>
  </p:sorterViewPr>
  <p:notesViewPr>
    <p:cSldViewPr snapToGrid="0">
      <p:cViewPr varScale="1">
        <p:scale>
          <a:sx n="76" d="100"/>
          <a:sy n="76" d="100"/>
        </p:scale>
        <p:origin x="2610"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326791" y="8610575"/>
            <a:ext cx="1209933" cy="328091"/>
          </a:xfrm>
          <a:prstGeom prst="rect">
            <a:avLst/>
          </a:prstGeom>
        </p:spPr>
      </p:pic>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8/26/2019</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pic>
        <p:nvPicPr>
          <p:cNvPr id="10" name="Picture 9"/>
          <p:cNvPicPr>
            <a:picLocks noChangeAspect="1"/>
          </p:cNvPicPr>
          <p:nvPr/>
        </p:nvPicPr>
        <p:blipFill>
          <a:blip r:embed="rId2"/>
          <a:stretch>
            <a:fillRect/>
          </a:stretch>
        </p:blipFill>
        <p:spPr>
          <a:xfrm>
            <a:off x="5400933" y="240101"/>
            <a:ext cx="1209933" cy="328091"/>
          </a:xfrm>
          <a:prstGeom prst="rect">
            <a:avLst/>
          </a:prstGeom>
        </p:spPr>
      </p:pic>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the students have learned the basics of parallel programming in Module 1, including terms such as data dependency. In Module 2 they’ve also learned how to obtain a performance profile to identify the key parts of their code (“hotspots”). In this module the students will be introduced to the most basic OpenACC directives and focus on parallelizing simple loops.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a:t>
            </a:fld>
            <a:endParaRPr lang="en-US" dirty="0"/>
          </a:p>
        </p:txBody>
      </p:sp>
    </p:spTree>
    <p:extLst>
      <p:ext uri="{BB962C8B-B14F-4D97-AF65-F5344CB8AC3E}">
        <p14:creationId xmlns:p14="http://schemas.microsoft.com/office/powerpoint/2010/main" val="2500527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for loop does not have a loop directive, meaning that it will be redundantly parallelized. Every gang will run the loop in its entirety. Each gang will execute at the same time, and independent of each other.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13</a:t>
            </a:fld>
            <a:endParaRPr lang="en-US" dirty="0"/>
          </a:p>
        </p:txBody>
      </p:sp>
    </p:spTree>
    <p:extLst>
      <p:ext uri="{BB962C8B-B14F-4D97-AF65-F5344CB8AC3E}">
        <p14:creationId xmlns:p14="http://schemas.microsoft.com/office/powerpoint/2010/main" val="1168525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should stress that the PARALLEL directive creates the parallelism on which to run, but the loop directive informs the compiler which loops to parallelize. Either directive by itself is not very useful.</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14</a:t>
            </a:fld>
            <a:endParaRPr lang="en-US" dirty="0"/>
          </a:p>
        </p:txBody>
      </p:sp>
    </p:spTree>
    <p:extLst>
      <p:ext uri="{BB962C8B-B14F-4D97-AF65-F5344CB8AC3E}">
        <p14:creationId xmlns:p14="http://schemas.microsoft.com/office/powerpoint/2010/main" val="3021372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difference between parallel and kernels, the parallel directive is completely programmer based. It gives the programmer much more control over the code.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15</a:t>
            </a:fld>
            <a:endParaRPr lang="en-US" dirty="0"/>
          </a:p>
        </p:txBody>
      </p:sp>
    </p:spTree>
    <p:extLst>
      <p:ext uri="{BB962C8B-B14F-4D97-AF65-F5344CB8AC3E}">
        <p14:creationId xmlns:p14="http://schemas.microsoft.com/office/powerpoint/2010/main" val="3090301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surrounded the loop with a loop directive, the loop iterations will be distributed relatively evenly among the gangs. Each gang has some number of threads, and will have those threads execute the loop iterations. The loop iterations will (for the most part) be split up evenly among the gangs/threads. There are many optimizations that can occur based on how the threads within the gangs work, or how the loop iterations are distributed. However, that is a topic for its own module.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16</a:t>
            </a:fld>
            <a:endParaRPr lang="en-US" dirty="0"/>
          </a:p>
        </p:txBody>
      </p:sp>
    </p:spTree>
    <p:extLst>
      <p:ext uri="{BB962C8B-B14F-4D97-AF65-F5344CB8AC3E}">
        <p14:creationId xmlns:p14="http://schemas.microsoft.com/office/powerpoint/2010/main" val="30297439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surrounded the loop with a loop directive, the loop iterations will be distributed relatively evenly among the gangs. Each gang has some number of threads, and will have those threads execute the loop iterations. The loop iterations will (for the most part) be split up evenly among the gangs/threads. There are many optimizations that can occur based on how the threads within the gangs work, or how the loop iterations are distributed. However, that is a topic for its own module.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17</a:t>
            </a:fld>
            <a:endParaRPr lang="en-US" dirty="0"/>
          </a:p>
        </p:txBody>
      </p:sp>
    </p:spTree>
    <p:extLst>
      <p:ext uri="{BB962C8B-B14F-4D97-AF65-F5344CB8AC3E}">
        <p14:creationId xmlns:p14="http://schemas.microsoft.com/office/powerpoint/2010/main" val="2514839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able to use multiple loop directives within the parallel region to parallelize multiple loops.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18</a:t>
            </a:fld>
            <a:endParaRPr lang="en-US" dirty="0"/>
          </a:p>
        </p:txBody>
      </p:sp>
    </p:spTree>
    <p:extLst>
      <p:ext uri="{BB962C8B-B14F-4D97-AF65-F5344CB8AC3E}">
        <p14:creationId xmlns:p14="http://schemas.microsoft.com/office/powerpoint/2010/main" val="29409944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directive has been used/discussed before. Students are expected to know by this point what the loop directive is, and how to use it when coding.</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19</a:t>
            </a:fld>
            <a:endParaRPr lang="en-US" dirty="0"/>
          </a:p>
        </p:txBody>
      </p:sp>
    </p:spTree>
    <p:extLst>
      <p:ext uri="{BB962C8B-B14F-4D97-AF65-F5344CB8AC3E}">
        <p14:creationId xmlns:p14="http://schemas.microsoft.com/office/powerpoint/2010/main" val="30946436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Bullet 1 **</a:t>
            </a:r>
          </a:p>
          <a:p>
            <a:r>
              <a:rPr lang="en-US" dirty="0"/>
              <a:t>Without including the loop directive, we can receive mixed results. Omitting the loop directive will sometimes result in our code not being parallelized. In a little bit, we will discuss a situation where the loop directive is absolutely required for proper parallelization.</a:t>
            </a:r>
          </a:p>
          <a:p>
            <a:endParaRPr lang="en-US" dirty="0"/>
          </a:p>
          <a:p>
            <a:r>
              <a:rPr lang="en-US" dirty="0"/>
              <a:t>** Bullet 2 **</a:t>
            </a:r>
          </a:p>
          <a:p>
            <a:r>
              <a:rPr lang="en-US" dirty="0"/>
              <a:t>OpenACC provides many ways to optimize our loops. These optimizations are a topic for another module, however, the loop directive must be explicitly written by the program to take advantage of any loop optimizations.</a:t>
            </a:r>
          </a:p>
          <a:p>
            <a:endParaRPr lang="en-US" dirty="0"/>
          </a:p>
          <a:p>
            <a:r>
              <a:rPr lang="en-US" dirty="0"/>
              <a:t>** Bullet 3 **</a:t>
            </a:r>
          </a:p>
          <a:p>
            <a:r>
              <a:rPr lang="en-US" dirty="0"/>
              <a:t>This also goes hand-in-hand with the loop optimizations. When we talk about them, they will allow us to parallelize our loops in wildly different ways.</a:t>
            </a:r>
          </a:p>
          <a:p>
            <a:endParaRPr lang="en-US" dirty="0"/>
          </a:p>
          <a:p>
            <a:r>
              <a:rPr lang="en-US" dirty="0"/>
              <a:t>** Bullet 4 **</a:t>
            </a:r>
          </a:p>
          <a:p>
            <a:r>
              <a:rPr lang="en-US" dirty="0"/>
              <a:t>The loop directive will not properly parallelize our loops unless it is contained within a compute region. The loop directive specifies our parallel loops, the compute directives are what actually run these loops on our parallel hardware. Let’s now discuss the compute directives.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20</a:t>
            </a:fld>
            <a:endParaRPr lang="en-US" dirty="0"/>
          </a:p>
        </p:txBody>
      </p:sp>
    </p:spTree>
    <p:extLst>
      <p:ext uri="{BB962C8B-B14F-4D97-AF65-F5344CB8AC3E}">
        <p14:creationId xmlns:p14="http://schemas.microsoft.com/office/powerpoint/2010/main" val="1808310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Depending on the compiler, this code may also just give an error, or give an error while running. Regardless, leaving out the loop directive, like the code above, is most likely not what the programmer had intended.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21</a:t>
            </a:fld>
            <a:endParaRPr lang="en-US" dirty="0"/>
          </a:p>
        </p:txBody>
      </p:sp>
    </p:spTree>
    <p:extLst>
      <p:ext uri="{BB962C8B-B14F-4D97-AF65-F5344CB8AC3E}">
        <p14:creationId xmlns:p14="http://schemas.microsoft.com/office/powerpoint/2010/main" val="14871540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most part, including the loop directives with the kernels directive is not recommended. The compiler will identify parallel loops itself.</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22</a:t>
            </a:fld>
            <a:endParaRPr lang="en-US" dirty="0"/>
          </a:p>
        </p:txBody>
      </p:sp>
    </p:spTree>
    <p:extLst>
      <p:ext uri="{BB962C8B-B14F-4D97-AF65-F5344CB8AC3E}">
        <p14:creationId xmlns:p14="http://schemas.microsoft.com/office/powerpoint/2010/main" val="3612997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parallel directive is fairly similar to the kernels directive in function. But how you use it is fairly different.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a:t>
            </a:fld>
            <a:endParaRPr lang="en-US" dirty="0"/>
          </a:p>
        </p:txBody>
      </p:sp>
    </p:spTree>
    <p:extLst>
      <p:ext uri="{BB962C8B-B14F-4D97-AF65-F5344CB8AC3E}">
        <p14:creationId xmlns:p14="http://schemas.microsoft.com/office/powerpoint/2010/main" val="2721337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Specifically on a multicore target, we are (generally) unable to identify multiple layers of parallelism. With a multicore target, the outermost loop directive may be the only one </a:t>
            </a:r>
            <a:r>
              <a:rPr lang="en-US"/>
              <a:t>that applies.</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23</a:t>
            </a:fld>
            <a:endParaRPr lang="en-US" dirty="0"/>
          </a:p>
        </p:txBody>
      </p:sp>
    </p:spTree>
    <p:extLst>
      <p:ext uri="{BB962C8B-B14F-4D97-AF65-F5344CB8AC3E}">
        <p14:creationId xmlns:p14="http://schemas.microsoft.com/office/powerpoint/2010/main" val="5078187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28</a:t>
            </a:fld>
            <a:endParaRPr lang="en-US" dirty="0"/>
          </a:p>
        </p:txBody>
      </p:sp>
    </p:spTree>
    <p:extLst>
      <p:ext uri="{BB962C8B-B14F-4D97-AF65-F5344CB8AC3E}">
        <p14:creationId xmlns:p14="http://schemas.microsoft.com/office/powerpoint/2010/main" val="33251127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29</a:t>
            </a:fld>
            <a:endParaRPr lang="en-US" dirty="0"/>
          </a:p>
        </p:txBody>
      </p:sp>
    </p:spTree>
    <p:extLst>
      <p:ext uri="{BB962C8B-B14F-4D97-AF65-F5344CB8AC3E}">
        <p14:creationId xmlns:p14="http://schemas.microsoft.com/office/powerpoint/2010/main" val="6649661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35</a:t>
            </a:fld>
            <a:endParaRPr lang="en-US" dirty="0"/>
          </a:p>
        </p:txBody>
      </p:sp>
    </p:spTree>
    <p:extLst>
      <p:ext uri="{BB962C8B-B14F-4D97-AF65-F5344CB8AC3E}">
        <p14:creationId xmlns:p14="http://schemas.microsoft.com/office/powerpoint/2010/main" val="20906151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Bullet 1 **</a:t>
            </a:r>
          </a:p>
          <a:p>
            <a:r>
              <a:rPr lang="en-US" dirty="0"/>
              <a:t>For newer programmers, the compiler will often be able to optimize the code better than them. Advanced programmers may be able to achieve better optimization than the compiler. For the most part, the compiler is really good.</a:t>
            </a:r>
          </a:p>
          <a:p>
            <a:endParaRPr lang="en-US" dirty="0"/>
          </a:p>
          <a:p>
            <a:r>
              <a:rPr lang="en-US" dirty="0"/>
              <a:t>** Bullet 2 **</a:t>
            </a:r>
          </a:p>
          <a:p>
            <a:r>
              <a:rPr lang="en-US" dirty="0"/>
              <a:t>A thread is simply a “computational unit,” something that is able to run code. We’ve been using the term “core” to describe it so far, but “thread” is a much more accurate term.</a:t>
            </a:r>
          </a:p>
          <a:p>
            <a:endParaRPr lang="en-US" dirty="0"/>
          </a:p>
          <a:p>
            <a:r>
              <a:rPr lang="en-US" dirty="0"/>
              <a:t>** Bullet 3 **</a:t>
            </a:r>
          </a:p>
          <a:p>
            <a:r>
              <a:rPr lang="en-US" dirty="0"/>
              <a:t>You can surround a large region of the code will a kernels region, (a region with multiple loops, especially) and the compiler will try to parallelize everything within that region. This can result in needing a lot less code.</a:t>
            </a:r>
          </a:p>
          <a:p>
            <a:endParaRPr lang="en-US" dirty="0"/>
          </a:p>
          <a:p>
            <a:r>
              <a:rPr lang="en-US" dirty="0"/>
              <a:t>** Bullet 4 **</a:t>
            </a:r>
          </a:p>
          <a:p>
            <a:r>
              <a:rPr lang="en-US" dirty="0"/>
              <a:t>The compiler does more work, you can specify large regions of code. The programmer has to do very little work when using the kernels directive.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36</a:t>
            </a:fld>
            <a:endParaRPr lang="en-US" dirty="0"/>
          </a:p>
        </p:txBody>
      </p:sp>
    </p:spTree>
    <p:extLst>
      <p:ext uri="{BB962C8B-B14F-4D97-AF65-F5344CB8AC3E}">
        <p14:creationId xmlns:p14="http://schemas.microsoft.com/office/powerpoint/2010/main" val="26153331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kernels directive is entirely compiler based. The programmer doesn’t even have to specify the loop directives, because the compiler will assume them.</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37</a:t>
            </a:fld>
            <a:endParaRPr lang="en-US" dirty="0"/>
          </a:p>
        </p:txBody>
      </p:sp>
    </p:spTree>
    <p:extLst>
      <p:ext uri="{BB962C8B-B14F-4D97-AF65-F5344CB8AC3E}">
        <p14:creationId xmlns:p14="http://schemas.microsoft.com/office/powerpoint/2010/main" val="3434734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and optimization are left completely up to the compiler.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38</a:t>
            </a:fld>
            <a:endParaRPr lang="en-US" dirty="0"/>
          </a:p>
        </p:txBody>
      </p:sp>
    </p:spTree>
    <p:extLst>
      <p:ext uri="{BB962C8B-B14F-4D97-AF65-F5344CB8AC3E}">
        <p14:creationId xmlns:p14="http://schemas.microsoft.com/office/powerpoint/2010/main" val="33742438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same code, but it is within a kernels region rather than a parallel region. There are also 2 loops within the region. Each loop will create a number of gangs, and then execute across those gangs. This process of “Start up the gangs then execute the loop” can happen for each loop. However, if the compiler decides to, it may only start up the gangs once, and then execute more than one loop on those gangs. </a:t>
            </a:r>
          </a:p>
          <a:p>
            <a:endParaRPr lang="en-US" dirty="0"/>
          </a:p>
          <a:p>
            <a:r>
              <a:rPr lang="en-US" dirty="0"/>
              <a:t>Each loop may also have different optimizations.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39</a:t>
            </a:fld>
            <a:endParaRPr lang="en-US" dirty="0"/>
          </a:p>
        </p:txBody>
      </p:sp>
    </p:spTree>
    <p:extLst>
      <p:ext uri="{BB962C8B-B14F-4D97-AF65-F5344CB8AC3E}">
        <p14:creationId xmlns:p14="http://schemas.microsoft.com/office/powerpoint/2010/main" val="12696529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same code, but it is within a kernels region rather than a parallel region. There are also 2 loops within the region. Each loop will create a number of gangs, and then execute across those gangs. This process of “Start up the gangs then execute the loop” can happen for each loop. However, if the compiler decides to, it may only start up the gangs once, and then execute more than one loop on those gangs. </a:t>
            </a:r>
          </a:p>
          <a:p>
            <a:endParaRPr lang="en-US" dirty="0"/>
          </a:p>
          <a:p>
            <a:r>
              <a:rPr lang="en-US" dirty="0"/>
              <a:t>Each loop may also have different optimizations.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40</a:t>
            </a:fld>
            <a:endParaRPr lang="en-US" dirty="0"/>
          </a:p>
        </p:txBody>
      </p:sp>
    </p:spTree>
    <p:extLst>
      <p:ext uri="{BB962C8B-B14F-4D97-AF65-F5344CB8AC3E}">
        <p14:creationId xmlns:p14="http://schemas.microsoft.com/office/powerpoint/2010/main" val="1484562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41</a:t>
            </a:fld>
            <a:endParaRPr lang="en-US" dirty="0"/>
          </a:p>
        </p:txBody>
      </p:sp>
    </p:spTree>
    <p:extLst>
      <p:ext uri="{BB962C8B-B14F-4D97-AF65-F5344CB8AC3E}">
        <p14:creationId xmlns:p14="http://schemas.microsoft.com/office/powerpoint/2010/main" val="13325680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Bullet 1 **</a:t>
            </a:r>
          </a:p>
          <a:p>
            <a:r>
              <a:rPr lang="en-US" dirty="0"/>
              <a:t>The programmer must express all parallelism, and all optimizations</a:t>
            </a:r>
          </a:p>
          <a:p>
            <a:endParaRPr lang="en-US" dirty="0"/>
          </a:p>
          <a:p>
            <a:r>
              <a:rPr lang="en-US" dirty="0"/>
              <a:t>** Bullet 2 **</a:t>
            </a:r>
          </a:p>
          <a:p>
            <a:r>
              <a:rPr lang="en-US" dirty="0"/>
              <a:t>We will discuss redundant parallelization a little bit more later. However, a redundant parallelization is when you run something multiple times, in parallel. Like running an entire loop many times, but run it at the same time.</a:t>
            </a:r>
          </a:p>
          <a:p>
            <a:endParaRPr lang="en-US" dirty="0"/>
          </a:p>
          <a:p>
            <a:r>
              <a:rPr lang="en-US" dirty="0"/>
              <a:t>** Bullet 3 **</a:t>
            </a:r>
          </a:p>
          <a:p>
            <a:r>
              <a:rPr lang="en-US" dirty="0"/>
              <a:t>This means that the compiler puts full faith into the programmer.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a:t>
            </a:fld>
            <a:endParaRPr lang="en-US" dirty="0"/>
          </a:p>
        </p:txBody>
      </p:sp>
    </p:spTree>
    <p:extLst>
      <p:ext uri="{BB962C8B-B14F-4D97-AF65-F5344CB8AC3E}">
        <p14:creationId xmlns:p14="http://schemas.microsoft.com/office/powerpoint/2010/main" val="39187134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Parallelization – The kernels directive allows the compiler to decide what to parallelize. The parallel directive leaves that entirely up to the programmer.</a:t>
            </a:r>
          </a:p>
          <a:p>
            <a:r>
              <a:rPr lang="en-US" dirty="0"/>
              <a:t>Optimizations – The kernels directive allows the compiler to decide how best to optimize loops. The parallel directive will leave all loop optimization up to the programmer.</a:t>
            </a:r>
          </a:p>
          <a:p>
            <a:r>
              <a:rPr lang="en-US" dirty="0"/>
              <a:t>Restrictions – The kernels directive will refuse to parallelize the code that it believes will produce incorrect results. The parallel directive places full trust in the programmer, and will parallelize anything, regardless of whether or not the results become messed up.</a:t>
            </a:r>
          </a:p>
          <a:p>
            <a:endParaRPr lang="en-US" dirty="0"/>
          </a:p>
          <a:p>
            <a:r>
              <a:rPr lang="en-US" dirty="0"/>
              <a:t>The general rule of thumb is to pick one and use it. The kernels directive tends to be “easier” or maybe just the route to go if you’re not completely comfortable with the code. However, the parallel directive gives the programmer more control, and making mistakes becomes much more meaningful.</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42</a:t>
            </a:fld>
            <a:endParaRPr lang="en-US" dirty="0"/>
          </a:p>
        </p:txBody>
      </p:sp>
    </p:spTree>
    <p:extLst>
      <p:ext uri="{BB962C8B-B14F-4D97-AF65-F5344CB8AC3E}">
        <p14:creationId xmlns:p14="http://schemas.microsoft.com/office/powerpoint/2010/main" val="24850152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section that focuses on compiling parallel code, and interpreting the feedback that the compiler gives. Also, how this feedback differs between the parallel and kernels directive.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43</a:t>
            </a:fld>
            <a:endParaRPr lang="en-US" dirty="0"/>
          </a:p>
        </p:txBody>
      </p:sp>
    </p:spTree>
    <p:extLst>
      <p:ext uri="{BB962C8B-B14F-4D97-AF65-F5344CB8AC3E}">
        <p14:creationId xmlns:p14="http://schemas.microsoft.com/office/powerpoint/2010/main" val="858161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simple loop, surrounded by the parallel directive. The compiler is telling us that on line 7, “Generating Multicore code”. This means that our compiler is successfully building our code for a multicore CPU.</a:t>
            </a:r>
          </a:p>
          <a:p>
            <a:endParaRPr lang="en-US" dirty="0"/>
          </a:p>
          <a:p>
            <a:r>
              <a:rPr lang="en-US" dirty="0"/>
              <a:t>Then on line 8, we see “#pragma </a:t>
            </a:r>
            <a:r>
              <a:rPr lang="en-US" dirty="0" err="1"/>
              <a:t>acc</a:t>
            </a:r>
            <a:r>
              <a:rPr lang="en-US" dirty="0"/>
              <a:t> loop gang” which means that the compiler applied the loop directive to our for loop (like we told it to) and is splitting it across the gangs. This is what we expected (after seeing the earlier diagrams)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44</a:t>
            </a:fld>
            <a:endParaRPr lang="en-US" dirty="0"/>
          </a:p>
        </p:txBody>
      </p:sp>
    </p:spTree>
    <p:extLst>
      <p:ext uri="{BB962C8B-B14F-4D97-AF65-F5344CB8AC3E}">
        <p14:creationId xmlns:p14="http://schemas.microsoft.com/office/powerpoint/2010/main" val="35700844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same code, but using the kernels directive. First thing to note is that the compiler verified that the loop was parallelizable BEFORE it generated the multicore code.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45</a:t>
            </a:fld>
            <a:endParaRPr lang="en-US" dirty="0"/>
          </a:p>
        </p:txBody>
      </p:sp>
    </p:spTree>
    <p:extLst>
      <p:ext uri="{BB962C8B-B14F-4D97-AF65-F5344CB8AC3E}">
        <p14:creationId xmlns:p14="http://schemas.microsoft.com/office/powerpoint/2010/main" val="41546796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code example that we saw in Module 1, and we determined that the loop wasn’t parallelizable. We can see that the compiler agrees with us and it “prevents parallelization”</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46</a:t>
            </a:fld>
            <a:endParaRPr lang="en-US" dirty="0"/>
          </a:p>
        </p:txBody>
      </p:sp>
    </p:spTree>
    <p:extLst>
      <p:ext uri="{BB962C8B-B14F-4D97-AF65-F5344CB8AC3E}">
        <p14:creationId xmlns:p14="http://schemas.microsoft.com/office/powerpoint/2010/main" val="21182551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 parallel directive does not care that the loop isn’t parallelizable. The programmer said to parallelize the loop, and the parallel directive will oblige.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47</a:t>
            </a:fld>
            <a:endParaRPr lang="en-US" dirty="0"/>
          </a:p>
        </p:txBody>
      </p:sp>
    </p:spTree>
    <p:extLst>
      <p:ext uri="{BB962C8B-B14F-4D97-AF65-F5344CB8AC3E}">
        <p14:creationId xmlns:p14="http://schemas.microsoft.com/office/powerpoint/2010/main" val="1601263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48</a:t>
            </a:fld>
            <a:endParaRPr lang="en-US" dirty="0"/>
          </a:p>
        </p:txBody>
      </p:sp>
    </p:spTree>
    <p:extLst>
      <p:ext uri="{BB962C8B-B14F-4D97-AF65-F5344CB8AC3E}">
        <p14:creationId xmlns:p14="http://schemas.microsoft.com/office/powerpoint/2010/main" val="23091887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two links are the name of the video. If you search with that name on YouTube, it should be easy to find. Uploaded by the YouTube account “OpenACC”</a:t>
            </a:r>
          </a:p>
          <a:p>
            <a:endParaRPr lang="en-US" dirty="0"/>
          </a:p>
          <a:p>
            <a:r>
              <a:rPr lang="en-US" dirty="0"/>
              <a:t>The code link leads to the </a:t>
            </a:r>
            <a:r>
              <a:rPr lang="en-US" dirty="0" err="1"/>
              <a:t>OpenACCUsersGroup</a:t>
            </a:r>
            <a:r>
              <a:rPr lang="en-US" dirty="0"/>
              <a:t> </a:t>
            </a:r>
            <a:r>
              <a:rPr lang="en-US" dirty="0" err="1"/>
              <a:t>github</a:t>
            </a:r>
            <a:r>
              <a:rPr lang="en-US" dirty="0"/>
              <a: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50</a:t>
            </a:fld>
            <a:endParaRPr lang="en-US" dirty="0"/>
          </a:p>
        </p:txBody>
      </p:sp>
    </p:spTree>
    <p:extLst>
      <p:ext uri="{BB962C8B-B14F-4D97-AF65-F5344CB8AC3E}">
        <p14:creationId xmlns:p14="http://schemas.microsoft.com/office/powerpoint/2010/main" val="22697784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Resources for various things relating to OpenACC. The two recommended, free compilers for OpenACC are PGI and GCC. OpenACC is a new edition to GCC, and all of </a:t>
            </a:r>
            <a:r>
              <a:rPr lang="en-US" dirty="0" err="1"/>
              <a:t>OpenACC’s</a:t>
            </a:r>
            <a:r>
              <a:rPr lang="en-US" dirty="0"/>
              <a:t> features may not be supported yet.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51</a:t>
            </a:fld>
            <a:endParaRPr lang="en-US" dirty="0"/>
          </a:p>
        </p:txBody>
      </p:sp>
    </p:spTree>
    <p:extLst>
      <p:ext uri="{BB962C8B-B14F-4D97-AF65-F5344CB8AC3E}">
        <p14:creationId xmlns:p14="http://schemas.microsoft.com/office/powerpoint/2010/main" val="18370322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Bullet 1 **</a:t>
            </a:r>
          </a:p>
          <a:p>
            <a:r>
              <a:rPr lang="en-US" dirty="0"/>
              <a:t>The parallel directive creates parallel gangs on which to run, but does not parallelize the work contained in the region</a:t>
            </a:r>
          </a:p>
          <a:p>
            <a:endParaRPr lang="en-US" dirty="0"/>
          </a:p>
          <a:p>
            <a:r>
              <a:rPr lang="en-US" dirty="0"/>
              <a:t>** Bullet 2 **</a:t>
            </a:r>
          </a:p>
          <a:p>
            <a:r>
              <a:rPr lang="en-US" dirty="0"/>
              <a:t>Gangs may seem like a foreign concept at this point, but will be explained in detail shortly.</a:t>
            </a:r>
          </a:p>
          <a:p>
            <a:endParaRPr lang="en-US" dirty="0"/>
          </a:p>
          <a:p>
            <a:r>
              <a:rPr lang="en-US" dirty="0"/>
              <a:t>** Bullet 3 **</a:t>
            </a:r>
          </a:p>
          <a:p>
            <a:r>
              <a:rPr lang="en-US" dirty="0"/>
              <a:t>To reiterate from the first bullet, “parallel” does not cause your work to be split and executed in parallel, it only creates the gangs on which the work can run</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a:t>
            </a:fld>
            <a:endParaRPr lang="en-US" dirty="0"/>
          </a:p>
        </p:txBody>
      </p:sp>
    </p:spTree>
    <p:extLst>
      <p:ext uri="{BB962C8B-B14F-4D97-AF65-F5344CB8AC3E}">
        <p14:creationId xmlns:p14="http://schemas.microsoft.com/office/powerpoint/2010/main" val="41998393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these gangs can have 1 or more computational threads (meaning that it can execute code). For example, when programming with a multicore CPU, each gang will have 1 thread. Other architectures can have more. A GPU, for example may have hundreds of threads per gang.</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a:t>
            </a:fld>
            <a:endParaRPr lang="en-US" dirty="0"/>
          </a:p>
        </p:txBody>
      </p:sp>
    </p:spTree>
    <p:extLst>
      <p:ext uri="{BB962C8B-B14F-4D97-AF65-F5344CB8AC3E}">
        <p14:creationId xmlns:p14="http://schemas.microsoft.com/office/powerpoint/2010/main" val="2479721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for loop does not have a loop directive, meaning that it will be redundantly parallelized. Every gang will run the loop in its entirety. Each gang will execute at the same time, and independent of each other.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9</a:t>
            </a:fld>
            <a:endParaRPr lang="en-US" dirty="0"/>
          </a:p>
        </p:txBody>
      </p:sp>
    </p:spTree>
    <p:extLst>
      <p:ext uri="{BB962C8B-B14F-4D97-AF65-F5344CB8AC3E}">
        <p14:creationId xmlns:p14="http://schemas.microsoft.com/office/powerpoint/2010/main" val="1825156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for loop does not have a loop directive, meaning that it will be redundantly parallelized. Every gang will run the loop in its entirety. Each gang will execute at the same time, and independent of each other.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10</a:t>
            </a:fld>
            <a:endParaRPr lang="en-US" dirty="0"/>
          </a:p>
        </p:txBody>
      </p:sp>
    </p:spTree>
    <p:extLst>
      <p:ext uri="{BB962C8B-B14F-4D97-AF65-F5344CB8AC3E}">
        <p14:creationId xmlns:p14="http://schemas.microsoft.com/office/powerpoint/2010/main" val="40665147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these gangs can have 1 or more computational threads (meaning that it can execute code). For example, when programming with a multicore CPU, each gang will have 1 thread. Other architectures can have more. A GPU, for example may have hundreds of threads per gang.</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11</a:t>
            </a:fld>
            <a:endParaRPr lang="en-US" dirty="0"/>
          </a:p>
        </p:txBody>
      </p:sp>
    </p:spTree>
    <p:extLst>
      <p:ext uri="{BB962C8B-B14F-4D97-AF65-F5344CB8AC3E}">
        <p14:creationId xmlns:p14="http://schemas.microsoft.com/office/powerpoint/2010/main" val="21352075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for loop does not have a loop directive, meaning that it will be redundantly parallelized. Every gang will run the loop in its entirety. Each gang will execute at the same time, and independent of each other.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12</a:t>
            </a:fld>
            <a:endParaRPr lang="en-US" dirty="0"/>
          </a:p>
        </p:txBody>
      </p:sp>
    </p:spTree>
    <p:extLst>
      <p:ext uri="{BB962C8B-B14F-4D97-AF65-F5344CB8AC3E}">
        <p14:creationId xmlns:p14="http://schemas.microsoft.com/office/powerpoint/2010/main" val="78671732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1_Title Slide ">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t="21875" b="21875"/>
          <a:stretch/>
        </p:blipFill>
        <p:spPr>
          <a:xfrm>
            <a:off x="0" y="0"/>
            <a:ext cx="10972800" cy="6172200"/>
          </a:xfrm>
          <a:prstGeom prst="rect">
            <a:avLst/>
          </a:prstGeom>
        </p:spPr>
      </p:pic>
      <p:sp>
        <p:nvSpPr>
          <p:cNvPr id="11" name="Rectangle 4"/>
          <p:cNvSpPr>
            <a:spLocks noGrp="1" noChangeArrowheads="1"/>
          </p:cNvSpPr>
          <p:nvPr userDrawn="1">
            <p:ph type="subTitle" idx="1"/>
          </p:nvPr>
        </p:nvSpPr>
        <p:spPr>
          <a:xfrm>
            <a:off x="433639" y="2349988"/>
            <a:ext cx="8972550" cy="369332"/>
          </a:xfrm>
        </p:spPr>
        <p:txBody>
          <a:bodyPr wrap="square" anchor="t">
            <a:spAutoFit/>
          </a:bodyPr>
          <a:lstStyle>
            <a:lvl1pPr marL="0" indent="0" algn="l">
              <a:lnSpc>
                <a:spcPct val="90000"/>
              </a:lnSpc>
              <a:spcBef>
                <a:spcPts val="600"/>
              </a:spcBef>
              <a:spcAft>
                <a:spcPts val="300"/>
              </a:spcAft>
              <a:buFontTx/>
              <a:buNone/>
              <a:defRPr sz="2000" b="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33639" y="917182"/>
            <a:ext cx="8972550" cy="1419681"/>
          </a:xfrm>
        </p:spPr>
        <p:txBody>
          <a:bodyPr anchor="b">
            <a:noAutofit/>
          </a:bodyPr>
          <a:lstStyle>
            <a:lvl1pPr algn="l">
              <a:lnSpc>
                <a:spcPct val="90000"/>
              </a:lnSpc>
              <a:spcBef>
                <a:spcPts val="0"/>
              </a:spcBef>
              <a:defRPr sz="5200" b="0" cap="all" baseline="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28075" y="0"/>
            <a:ext cx="187005" cy="6172200"/>
            <a:chOff x="311342" y="0"/>
            <a:chExt cx="401443" cy="6172200"/>
          </a:xfrm>
        </p:grpSpPr>
        <p:sp>
          <p:nvSpPr>
            <p:cNvPr id="10" name="Rectangle 9"/>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68551" y="5405553"/>
            <a:ext cx="1661097" cy="447845"/>
          </a:xfrm>
          <a:prstGeom prst="rect">
            <a:avLst/>
          </a:prstGeom>
        </p:spPr>
      </p:pic>
      <p:sp>
        <p:nvSpPr>
          <p:cNvPr id="13" name="Rectangle 12">
            <a:extLst>
              <a:ext uri="{FF2B5EF4-FFF2-40B4-BE49-F238E27FC236}">
                <a16:creationId xmlns:a16="http://schemas.microsoft.com/office/drawing/2014/main" id="{EBE0393B-A6D3-4448-A339-D3384CEE8C83}"/>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1111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641" y="649796"/>
            <a:ext cx="9976104" cy="590931"/>
          </a:xfrm>
        </p:spPr>
        <p:txBody>
          <a:bodyPr/>
          <a:lstStyle>
            <a:lvl1pPr algn="l">
              <a:defRPr b="0" baseline="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36740" y="2103035"/>
            <a:ext cx="9948672" cy="3718925"/>
          </a:xfrm>
        </p:spPr>
        <p:txBody>
          <a:bodyPr/>
          <a:lstStyle>
            <a:lvl1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1pPr>
            <a:lvl2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2pPr>
            <a:lvl3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19641" y="1188030"/>
            <a:ext cx="9976104" cy="525463"/>
          </a:xfrm>
        </p:spPr>
        <p:txBody>
          <a:bodyPr/>
          <a:lstStyle>
            <a:lvl1pPr marL="0" indent="0" algn="l">
              <a:buFontTx/>
              <a:buNone/>
              <a:defRPr sz="2400" b="0">
                <a:solidFill>
                  <a:schemeClr val="tx2"/>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grpSp>
        <p:nvGrpSpPr>
          <p:cNvPr id="15" name="Group 14"/>
          <p:cNvGrpSpPr/>
          <p:nvPr userDrawn="1"/>
        </p:nvGrpSpPr>
        <p:grpSpPr>
          <a:xfrm>
            <a:off x="-28075" y="0"/>
            <a:ext cx="187005" cy="6172200"/>
            <a:chOff x="311342" y="0"/>
            <a:chExt cx="401443" cy="6172200"/>
          </a:xfrm>
        </p:grpSpPr>
        <p:sp>
          <p:nvSpPr>
            <p:cNvPr id="16" name="Rectangle 1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9370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 Blue">
    <p:spTree>
      <p:nvGrpSpPr>
        <p:cNvPr id="1" name=""/>
        <p:cNvGrpSpPr/>
        <p:nvPr/>
      </p:nvGrpSpPr>
      <p:grpSpPr>
        <a:xfrm>
          <a:off x="0" y="0"/>
          <a:ext cx="0" cy="0"/>
          <a:chOff x="0" y="0"/>
          <a:chExt cx="0" cy="0"/>
        </a:xfrm>
      </p:grpSpPr>
      <p:sp>
        <p:nvSpPr>
          <p:cNvPr id="3" name="Rectangle 2"/>
          <p:cNvSpPr/>
          <p:nvPr userDrawn="1"/>
        </p:nvSpPr>
        <p:spPr>
          <a:xfrm>
            <a:off x="0" y="0"/>
            <a:ext cx="10972800" cy="53464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377739"/>
            <a:ext cx="9976104" cy="590931"/>
          </a:xfrm>
        </p:spPr>
        <p:txBody>
          <a:bodyPr anchor="ctr"/>
          <a:lstStyle>
            <a:lvl1pPr algn="ctr">
              <a:defRPr>
                <a:solidFill>
                  <a:schemeClr val="tx1"/>
                </a:solidFill>
              </a:defRPr>
            </a:lvl1pPr>
          </a:lstStyle>
          <a:p>
            <a:r>
              <a:rPr lang="en-US" dirty="0"/>
              <a:t>Click to edit Master title style</a:t>
            </a:r>
          </a:p>
        </p:txBody>
      </p:sp>
      <p:grpSp>
        <p:nvGrpSpPr>
          <p:cNvPr id="4" name="Group 3"/>
          <p:cNvGrpSpPr/>
          <p:nvPr userDrawn="1"/>
        </p:nvGrpSpPr>
        <p:grpSpPr>
          <a:xfrm>
            <a:off x="-28075" y="0"/>
            <a:ext cx="187005" cy="6172200"/>
            <a:chOff x="311342" y="0"/>
            <a:chExt cx="401443" cy="6172200"/>
          </a:xfrm>
        </p:grpSpPr>
        <p:sp>
          <p:nvSpPr>
            <p:cNvPr id="5" name="Rectangle 4"/>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7511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6" name="Rectangle 5"/>
          <p:cNvSpPr/>
          <p:nvPr userDrawn="1"/>
        </p:nvSpPr>
        <p:spPr>
          <a:xfrm>
            <a:off x="160020" y="2165063"/>
            <a:ext cx="10812780" cy="31813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85408" y="3026024"/>
            <a:ext cx="8805227" cy="624769"/>
          </a:xfrm>
        </p:spPr>
        <p:txBody>
          <a:bodyPr/>
          <a:lstStyle>
            <a:lvl1pPr marL="0" indent="0">
              <a:buClr>
                <a:schemeClr val="bg2"/>
              </a:buClr>
              <a:buSzPct val="100000"/>
              <a:buFontTx/>
              <a:buNone/>
              <a:defRPr sz="2800">
                <a:solidFill>
                  <a:schemeClr val="tx1"/>
                </a:solidFill>
              </a:defRPr>
            </a:lvl1pPr>
            <a:lvl2pPr marL="571500" indent="0">
              <a:buClr>
                <a:schemeClr val="bg2"/>
              </a:buClr>
              <a:buSzPct val="100000"/>
              <a:buFontTx/>
              <a:buNone/>
              <a:defRPr sz="2400">
                <a:solidFill>
                  <a:schemeClr val="tx1"/>
                </a:solidFill>
              </a:defRPr>
            </a:lvl2pPr>
            <a:lvl3pPr marL="1089025" indent="0">
              <a:buClr>
                <a:schemeClr val="bg2"/>
              </a:buClr>
              <a:buSzPct val="100000"/>
              <a:buFontTx/>
              <a:buNone/>
              <a:defRPr sz="2400">
                <a:solidFill>
                  <a:schemeClr val="tx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p:txBody>
      </p:sp>
      <p:sp>
        <p:nvSpPr>
          <p:cNvPr id="5" name="Text Placeholder 4"/>
          <p:cNvSpPr>
            <a:spLocks noGrp="1"/>
          </p:cNvSpPr>
          <p:nvPr>
            <p:ph type="body" sz="quarter" idx="10"/>
          </p:nvPr>
        </p:nvSpPr>
        <p:spPr>
          <a:xfrm>
            <a:off x="1685408" y="4039406"/>
            <a:ext cx="8805227" cy="525463"/>
          </a:xfrm>
        </p:spPr>
        <p:txBody>
          <a:bodyPr/>
          <a:lstStyle>
            <a:lvl1pPr marL="0" indent="0" algn="l">
              <a:buFontTx/>
              <a:buNone/>
              <a:defRPr sz="1800" b="0">
                <a:solidFill>
                  <a:schemeClr val="tx1"/>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16" name="Rectangle 15"/>
          <p:cNvSpPr/>
          <p:nvPr userDrawn="1"/>
        </p:nvSpPr>
        <p:spPr>
          <a:xfrm>
            <a:off x="39303" y="1274332"/>
            <a:ext cx="1603324" cy="1475018"/>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
        <p:nvSpPr>
          <p:cNvPr id="17" name="Rectangle 16"/>
          <p:cNvSpPr/>
          <p:nvPr userDrawn="1"/>
        </p:nvSpPr>
        <p:spPr>
          <a:xfrm rot="10800000">
            <a:off x="9303106" y="4972804"/>
            <a:ext cx="1603324" cy="1264024"/>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2211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476791"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76791"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03666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76791" y="661226"/>
            <a:ext cx="9976104" cy="590931"/>
          </a:xfrm>
        </p:spPr>
        <p:txBody>
          <a:bodyPr/>
          <a:lstStyle>
            <a:lvl1pPr algn="l">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21036"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437392" y="210523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grpSp>
        <p:nvGrpSpPr>
          <p:cNvPr id="25" name="Group 24"/>
          <p:cNvGrpSpPr/>
          <p:nvPr userDrawn="1"/>
        </p:nvGrpSpPr>
        <p:grpSpPr>
          <a:xfrm>
            <a:off x="-28075" y="0"/>
            <a:ext cx="187005" cy="6172200"/>
            <a:chOff x="311342" y="0"/>
            <a:chExt cx="401443" cy="6172200"/>
          </a:xfrm>
        </p:grpSpPr>
        <p:sp>
          <p:nvSpPr>
            <p:cNvPr id="26" name="Rectangle 2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496574" y="5769221"/>
            <a:ext cx="770828" cy="207821"/>
          </a:xfrm>
          <a:prstGeom prst="rect">
            <a:avLst/>
          </a:prstGeom>
        </p:spPr>
      </p:pic>
      <p:sp>
        <p:nvSpPr>
          <p:cNvPr id="8" name="Rectangle 7">
            <a:extLst>
              <a:ext uri="{FF2B5EF4-FFF2-40B4-BE49-F238E27FC236}">
                <a16:creationId xmlns:a16="http://schemas.microsoft.com/office/drawing/2014/main" id="{EF07FE13-D7FC-4DD8-9EAC-D51898B35CFD}"/>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1" r:id="rId1"/>
    <p:sldLayoutId id="2147483896" r:id="rId2"/>
    <p:sldLayoutId id="2147483954" r:id="rId3"/>
    <p:sldLayoutId id="2147483917" r:id="rId4"/>
    <p:sldLayoutId id="2147483969" r:id="rId5"/>
    <p:sldLayoutId id="2147483919"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rtl="0" fontAlgn="base">
        <a:lnSpc>
          <a:spcPct val="90000"/>
        </a:lnSpc>
        <a:spcBef>
          <a:spcPct val="0"/>
        </a:spcBef>
        <a:spcAft>
          <a:spcPct val="0"/>
        </a:spcAft>
        <a:defRPr sz="3600" b="0"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https://github.com/OpenACCUserGroup/openacc-users-group/tree/master/Contributed_Sample_Codes/Tutorial1/solver"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hyperlink" Target="https://youtu.be/xSCD4-GV41M" TargetMode="External"/><Relationship Id="rId5" Type="http://schemas.openxmlformats.org/officeDocument/2006/relationships/hyperlink" Target="https://youtu.be/PxmvTsrCTZg" TargetMode="External"/><Relationship Id="rId4" Type="http://schemas.openxmlformats.org/officeDocument/2006/relationships/image" Target="../media/image7.png"/></Relationships>
</file>

<file path=ppt/slides/_rels/slide51.xml.rels><?xml version="1.0" encoding="UTF-8" standalone="yes"?>
<Relationships xmlns="http://schemas.openxmlformats.org/package/2006/relationships"><Relationship Id="rId8" Type="http://schemas.openxmlformats.org/officeDocument/2006/relationships/hyperlink" Target="https://www.openacc.org/events" TargetMode="External"/><Relationship Id="rId13" Type="http://schemas.openxmlformats.org/officeDocument/2006/relationships/hyperlink" Target="https://www.pgroup.com/products/community.htm" TargetMode="External"/><Relationship Id="rId3" Type="http://schemas.openxmlformats.org/officeDocument/2006/relationships/image" Target="../media/image8.png"/><Relationship Id="rId7" Type="http://schemas.openxmlformats.org/officeDocument/2006/relationships/hyperlink" Target="https://www.openacc.org/success-stories" TargetMode="External"/><Relationship Id="rId12" Type="http://schemas.openxmlformats.org/officeDocument/2006/relationships/hyperlink" Target="https://www.openacc.org/tools" TargetMode="External"/><Relationship Id="rId2" Type="http://schemas.openxmlformats.org/officeDocument/2006/relationships/notesSlide" Target="../notesSlides/notesSlide38.xml"/><Relationship Id="rId16" Type="http://schemas.openxmlformats.org/officeDocument/2006/relationships/hyperlink" Target="https://www.openacc.org/community#slack" TargetMode="Externa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2.png"/><Relationship Id="rId5" Type="http://schemas.openxmlformats.org/officeDocument/2006/relationships/hyperlink" Target="https://www.openacc.org/resources" TargetMode="External"/><Relationship Id="rId15" Type="http://schemas.openxmlformats.org/officeDocument/2006/relationships/image" Target="../media/image14.png"/><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hyperlink" Target="https://gcc.gnu.org/wiki/OpenACC" TargetMode="External"/><Relationship Id="rId1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Speaker, Date</a:t>
            </a:r>
          </a:p>
          <a:p>
            <a:endParaRPr lang="en-US" dirty="0"/>
          </a:p>
        </p:txBody>
      </p:sp>
      <p:sp>
        <p:nvSpPr>
          <p:cNvPr id="3" name="Title 2"/>
          <p:cNvSpPr>
            <a:spLocks noGrp="1"/>
          </p:cNvSpPr>
          <p:nvPr>
            <p:ph type="title"/>
          </p:nvPr>
        </p:nvSpPr>
        <p:spPr/>
        <p:txBody>
          <a:bodyPr/>
          <a:lstStyle/>
          <a:p>
            <a:r>
              <a:rPr lang="en-US" dirty="0"/>
              <a:t>MODULE three:</a:t>
            </a:r>
            <a:br>
              <a:rPr lang="en-US" dirty="0"/>
            </a:br>
            <a:r>
              <a:rPr lang="en-US" dirty="0" err="1"/>
              <a:t>openacc</a:t>
            </a:r>
            <a:r>
              <a:rPr lang="en-US" dirty="0"/>
              <a:t> directives</a:t>
            </a:r>
          </a:p>
        </p:txBody>
      </p:sp>
    </p:spTree>
    <p:extLst>
      <p:ext uri="{BB962C8B-B14F-4D97-AF65-F5344CB8AC3E}">
        <p14:creationId xmlns:p14="http://schemas.microsoft.com/office/powerpoint/2010/main" val="2002526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C1D53D17-CC0B-4212-B590-2CAFDF7FF97D}"/>
              </a:ext>
            </a:extLst>
          </p:cNvPr>
          <p:cNvSpPr txBox="1"/>
          <p:nvPr/>
        </p:nvSpPr>
        <p:spPr>
          <a:xfrm>
            <a:off x="419641" y="2138183"/>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sp>
        <p:nvSpPr>
          <p:cNvPr id="5" name="TextBox 4">
            <a:extLst>
              <a:ext uri="{FF2B5EF4-FFF2-40B4-BE49-F238E27FC236}">
                <a16:creationId xmlns:a16="http://schemas.microsoft.com/office/drawing/2014/main" id="{DE98D1CE-451A-4258-A474-2D525450889E}"/>
              </a:ext>
            </a:extLst>
          </p:cNvPr>
          <p:cNvSpPr txBox="1"/>
          <p:nvPr/>
        </p:nvSpPr>
        <p:spPr>
          <a:xfrm>
            <a:off x="419641" y="2138185"/>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6C980FF4-363B-4A2D-9721-626A9BE39A4F}"/>
              </a:ext>
            </a:extLst>
          </p:cNvPr>
          <p:cNvGrpSpPr/>
          <p:nvPr/>
        </p:nvGrpSpPr>
        <p:grpSpPr>
          <a:xfrm>
            <a:off x="8099192" y="1493334"/>
            <a:ext cx="2473377" cy="1243084"/>
            <a:chOff x="5538866" y="1245283"/>
            <a:chExt cx="2473377" cy="1243084"/>
          </a:xfrm>
        </p:grpSpPr>
        <p:sp>
          <p:nvSpPr>
            <p:cNvPr id="10" name="Rectangle 9">
              <a:extLst>
                <a:ext uri="{FF2B5EF4-FFF2-40B4-BE49-F238E27FC236}">
                  <a16:creationId xmlns:a16="http://schemas.microsoft.com/office/drawing/2014/main" id="{C1C3405B-02A7-49F4-B1BC-8BC6C2AC690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417AEE66-376B-44D8-919D-B8558BAE65EF}"/>
                </a:ext>
              </a:extLst>
            </p:cNvPr>
            <p:cNvCxnSpPr>
              <a:endCxn id="10"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D3CA4D2-E80C-4788-A908-61FCC81A5258}"/>
              </a:ext>
            </a:extLst>
          </p:cNvPr>
          <p:cNvGrpSpPr/>
          <p:nvPr/>
        </p:nvGrpSpPr>
        <p:grpSpPr>
          <a:xfrm>
            <a:off x="5530359" y="2801133"/>
            <a:ext cx="2473377" cy="1243084"/>
            <a:chOff x="5538866" y="1245283"/>
            <a:chExt cx="2473377" cy="1243084"/>
          </a:xfrm>
        </p:grpSpPr>
        <p:sp>
          <p:nvSpPr>
            <p:cNvPr id="13" name="Rectangle 12">
              <a:extLst>
                <a:ext uri="{FF2B5EF4-FFF2-40B4-BE49-F238E27FC236}">
                  <a16:creationId xmlns:a16="http://schemas.microsoft.com/office/drawing/2014/main" id="{82C1A359-EE15-4E99-85D7-8491BC3F458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A9387A3-3423-41C1-92F8-A152356A36BE}"/>
                </a:ext>
              </a:extLst>
            </p:cNvPr>
            <p:cNvCxnSpPr>
              <a:endCxn id="13"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C90AFB6-7576-4364-9C0D-30125E8E4751}"/>
              </a:ext>
            </a:extLst>
          </p:cNvPr>
          <p:cNvGrpSpPr/>
          <p:nvPr/>
        </p:nvGrpSpPr>
        <p:grpSpPr>
          <a:xfrm>
            <a:off x="8099191" y="2801133"/>
            <a:ext cx="2473377" cy="1243084"/>
            <a:chOff x="5538866" y="1245283"/>
            <a:chExt cx="2473377" cy="1243084"/>
          </a:xfrm>
        </p:grpSpPr>
        <p:sp>
          <p:nvSpPr>
            <p:cNvPr id="16" name="Rectangle 15">
              <a:extLst>
                <a:ext uri="{FF2B5EF4-FFF2-40B4-BE49-F238E27FC236}">
                  <a16:creationId xmlns:a16="http://schemas.microsoft.com/office/drawing/2014/main" id="{4AEC2CD0-8A04-42B3-8E26-78CB8E02FA36}"/>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2873227-67D1-4D6F-964B-661B07CA62A8}"/>
                </a:ext>
              </a:extLst>
            </p:cNvPr>
            <p:cNvCxnSpPr>
              <a:endCxn id="1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E17F404-53EF-46CA-ADC2-92AE3A69ED04}"/>
              </a:ext>
            </a:extLst>
          </p:cNvPr>
          <p:cNvGrpSpPr/>
          <p:nvPr/>
        </p:nvGrpSpPr>
        <p:grpSpPr>
          <a:xfrm>
            <a:off x="5530359" y="4108932"/>
            <a:ext cx="2473377" cy="1243084"/>
            <a:chOff x="5538866" y="1245283"/>
            <a:chExt cx="2473377" cy="1243084"/>
          </a:xfrm>
        </p:grpSpPr>
        <p:sp>
          <p:nvSpPr>
            <p:cNvPr id="19" name="Rectangle 18">
              <a:extLst>
                <a:ext uri="{FF2B5EF4-FFF2-40B4-BE49-F238E27FC236}">
                  <a16:creationId xmlns:a16="http://schemas.microsoft.com/office/drawing/2014/main" id="{7F731A86-4E91-436F-9AA7-F358CFD4A293}"/>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E150CA8-9F20-442B-B99B-13D172C7065E}"/>
                </a:ext>
              </a:extLst>
            </p:cNvPr>
            <p:cNvCxnSpPr>
              <a:endCxn id="1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E2D5AB3-BA2F-4E2C-84BC-3D586E74D0C0}"/>
              </a:ext>
            </a:extLst>
          </p:cNvPr>
          <p:cNvGrpSpPr/>
          <p:nvPr/>
        </p:nvGrpSpPr>
        <p:grpSpPr>
          <a:xfrm>
            <a:off x="8099191" y="4108932"/>
            <a:ext cx="2473377" cy="1243084"/>
            <a:chOff x="5538866" y="1245283"/>
            <a:chExt cx="2473377" cy="1243084"/>
          </a:xfrm>
        </p:grpSpPr>
        <p:sp>
          <p:nvSpPr>
            <p:cNvPr id="22" name="Rectangle 21">
              <a:extLst>
                <a:ext uri="{FF2B5EF4-FFF2-40B4-BE49-F238E27FC236}">
                  <a16:creationId xmlns:a16="http://schemas.microsoft.com/office/drawing/2014/main" id="{9DB247B1-EDAF-4A9C-8069-51DADE46C7E4}"/>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62E69046-0969-4111-9FEE-BB960650556F}"/>
                </a:ext>
              </a:extLst>
            </p:cNvPr>
            <p:cNvCxnSpPr>
              <a:endCxn id="22"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Oval 2">
            <a:extLst>
              <a:ext uri="{FF2B5EF4-FFF2-40B4-BE49-F238E27FC236}">
                <a16:creationId xmlns:a16="http://schemas.microsoft.com/office/drawing/2014/main" id="{04001DB0-14A6-4957-98EB-8EA7360B10C7}"/>
              </a:ext>
            </a:extLst>
          </p:cNvPr>
          <p:cNvSpPr/>
          <p:nvPr/>
        </p:nvSpPr>
        <p:spPr>
          <a:xfrm>
            <a:off x="652776" y="3167062"/>
            <a:ext cx="3887565" cy="157162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E2411574-1FA1-4AD5-ABA5-3F252C1AB12E}"/>
              </a:ext>
            </a:extLst>
          </p:cNvPr>
          <p:cNvCxnSpPr>
            <a:cxnSpLocks/>
          </p:cNvCxnSpPr>
          <p:nvPr/>
        </p:nvCxnSpPr>
        <p:spPr>
          <a:xfrm>
            <a:off x="6767047" y="155852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D46F6B2-FAA9-4BA5-B4FB-E6123FF376DF}"/>
              </a:ext>
            </a:extLst>
          </p:cNvPr>
          <p:cNvCxnSpPr>
            <a:cxnSpLocks/>
          </p:cNvCxnSpPr>
          <p:nvPr/>
        </p:nvCxnSpPr>
        <p:spPr>
          <a:xfrm>
            <a:off x="6767374" y="2865150"/>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330D4B8-5E29-4C2D-BE81-DFC3FA193793}"/>
              </a:ext>
            </a:extLst>
          </p:cNvPr>
          <p:cNvCxnSpPr>
            <a:cxnSpLocks/>
          </p:cNvCxnSpPr>
          <p:nvPr/>
        </p:nvCxnSpPr>
        <p:spPr>
          <a:xfrm>
            <a:off x="6767374" y="4173647"/>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3812E78-87F8-47AE-B22F-51C4133D452A}"/>
              </a:ext>
            </a:extLst>
          </p:cNvPr>
          <p:cNvCxnSpPr>
            <a:cxnSpLocks/>
          </p:cNvCxnSpPr>
          <p:nvPr/>
        </p:nvCxnSpPr>
        <p:spPr>
          <a:xfrm>
            <a:off x="9335878" y="15580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675CCE5-8604-420C-B1C4-791166C9898B}"/>
              </a:ext>
            </a:extLst>
          </p:cNvPr>
          <p:cNvCxnSpPr>
            <a:cxnSpLocks/>
          </p:cNvCxnSpPr>
          <p:nvPr/>
        </p:nvCxnSpPr>
        <p:spPr>
          <a:xfrm>
            <a:off x="9335878" y="28651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2C49A31-AC98-4D9F-880C-FC09E9D0747F}"/>
              </a:ext>
            </a:extLst>
          </p:cNvPr>
          <p:cNvCxnSpPr>
            <a:cxnSpLocks/>
          </p:cNvCxnSpPr>
          <p:nvPr/>
        </p:nvCxnSpPr>
        <p:spPr>
          <a:xfrm>
            <a:off x="9335877" y="417364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9B4C8424-3856-4071-83E4-EF8576F0FD09}"/>
              </a:ext>
            </a:extLst>
          </p:cNvPr>
          <p:cNvSpPr txBox="1"/>
          <p:nvPr/>
        </p:nvSpPr>
        <p:spPr>
          <a:xfrm>
            <a:off x="1475644" y="4866945"/>
            <a:ext cx="3490865"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This means that each </a:t>
            </a:r>
            <a:r>
              <a:rPr lang="en-US" sz="2400" b="1" i="1" dirty="0">
                <a:solidFill>
                  <a:schemeClr val="tx2"/>
                </a:solidFill>
              </a:rPr>
              <a:t>gang</a:t>
            </a:r>
            <a:r>
              <a:rPr lang="en-US" sz="2400" dirty="0">
                <a:solidFill>
                  <a:schemeClr val="bg1"/>
                </a:solidFill>
              </a:rPr>
              <a:t> will execute the entire loop</a:t>
            </a:r>
          </a:p>
        </p:txBody>
      </p:sp>
      <p:sp>
        <p:nvSpPr>
          <p:cNvPr id="36" name="TextBox 35">
            <a:extLst>
              <a:ext uri="{FF2B5EF4-FFF2-40B4-BE49-F238E27FC236}">
                <a16:creationId xmlns:a16="http://schemas.microsoft.com/office/drawing/2014/main" id="{71D7370F-4446-4A92-85B2-09BC3448C20C}"/>
              </a:ext>
            </a:extLst>
          </p:cNvPr>
          <p:cNvSpPr txBox="1"/>
          <p:nvPr/>
        </p:nvSpPr>
        <p:spPr>
          <a:xfrm>
            <a:off x="5490491"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7" name="TextBox 36">
            <a:extLst>
              <a:ext uri="{FF2B5EF4-FFF2-40B4-BE49-F238E27FC236}">
                <a16:creationId xmlns:a16="http://schemas.microsoft.com/office/drawing/2014/main" id="{3B44EAD5-A023-4D0B-9172-41D546416567}"/>
              </a:ext>
            </a:extLst>
          </p:cNvPr>
          <p:cNvSpPr txBox="1"/>
          <p:nvPr/>
        </p:nvSpPr>
        <p:spPr>
          <a:xfrm>
            <a:off x="5490490" y="3702585"/>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8" name="TextBox 37">
            <a:extLst>
              <a:ext uri="{FF2B5EF4-FFF2-40B4-BE49-F238E27FC236}">
                <a16:creationId xmlns:a16="http://schemas.microsoft.com/office/drawing/2014/main" id="{74EE9702-A8F9-4D5A-BC13-058BCD194BE1}"/>
              </a:ext>
            </a:extLst>
          </p:cNvPr>
          <p:cNvSpPr txBox="1"/>
          <p:nvPr/>
        </p:nvSpPr>
        <p:spPr>
          <a:xfrm>
            <a:off x="8062669" y="3713678"/>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9" name="TextBox 38">
            <a:extLst>
              <a:ext uri="{FF2B5EF4-FFF2-40B4-BE49-F238E27FC236}">
                <a16:creationId xmlns:a16="http://schemas.microsoft.com/office/drawing/2014/main" id="{9FC3C7F0-F166-4017-AB8E-7ADB9FCD81AE}"/>
              </a:ext>
            </a:extLst>
          </p:cNvPr>
          <p:cNvSpPr txBox="1"/>
          <p:nvPr/>
        </p:nvSpPr>
        <p:spPr>
          <a:xfrm>
            <a:off x="5501843" y="239352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0" name="TextBox 39">
            <a:extLst>
              <a:ext uri="{FF2B5EF4-FFF2-40B4-BE49-F238E27FC236}">
                <a16:creationId xmlns:a16="http://schemas.microsoft.com/office/drawing/2014/main" id="{797996C6-3F25-4832-852E-42CB9897C21A}"/>
              </a:ext>
            </a:extLst>
          </p:cNvPr>
          <p:cNvSpPr txBox="1"/>
          <p:nvPr/>
        </p:nvSpPr>
        <p:spPr>
          <a:xfrm>
            <a:off x="8060043"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1" name="TextBox 40">
            <a:extLst>
              <a:ext uri="{FF2B5EF4-FFF2-40B4-BE49-F238E27FC236}">
                <a16:creationId xmlns:a16="http://schemas.microsoft.com/office/drawing/2014/main" id="{551D5A06-93DE-4580-8508-BCB5F4B8C001}"/>
              </a:ext>
            </a:extLst>
          </p:cNvPr>
          <p:cNvSpPr txBox="1"/>
          <p:nvPr/>
        </p:nvSpPr>
        <p:spPr>
          <a:xfrm>
            <a:off x="8052024" y="2401626"/>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Tree>
    <p:extLst>
      <p:ext uri="{BB962C8B-B14F-4D97-AF65-F5344CB8AC3E}">
        <p14:creationId xmlns:p14="http://schemas.microsoft.com/office/powerpoint/2010/main" val="89939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sp>
        <p:nvSpPr>
          <p:cNvPr id="5" name="TextBox 4">
            <a:extLst>
              <a:ext uri="{FF2B5EF4-FFF2-40B4-BE49-F238E27FC236}">
                <a16:creationId xmlns:a16="http://schemas.microsoft.com/office/drawing/2014/main" id="{DE98D1CE-451A-4258-A474-2D525450889E}"/>
              </a:ext>
            </a:extLst>
          </p:cNvPr>
          <p:cNvSpPr txBox="1"/>
          <p:nvPr/>
        </p:nvSpPr>
        <p:spPr>
          <a:xfrm>
            <a:off x="419641" y="2138185"/>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rgbClr val="8E4000"/>
                </a:solidFill>
                <a:latin typeface="Consolas" panose="020B0609020204030204" pitchFamily="49" charset="0"/>
              </a:rPr>
              <a:t>!$</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end parallel</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6C980FF4-363B-4A2D-9721-626A9BE39A4F}"/>
              </a:ext>
            </a:extLst>
          </p:cNvPr>
          <p:cNvGrpSpPr/>
          <p:nvPr/>
        </p:nvGrpSpPr>
        <p:grpSpPr>
          <a:xfrm>
            <a:off x="8099192" y="1493334"/>
            <a:ext cx="2473377" cy="1243084"/>
            <a:chOff x="5538866" y="1245283"/>
            <a:chExt cx="2473377" cy="1243084"/>
          </a:xfrm>
        </p:grpSpPr>
        <p:sp>
          <p:nvSpPr>
            <p:cNvPr id="10" name="Rectangle 9">
              <a:extLst>
                <a:ext uri="{FF2B5EF4-FFF2-40B4-BE49-F238E27FC236}">
                  <a16:creationId xmlns:a16="http://schemas.microsoft.com/office/drawing/2014/main" id="{C1C3405B-02A7-49F4-B1BC-8BC6C2AC690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417AEE66-376B-44D8-919D-B8558BAE65EF}"/>
                </a:ext>
              </a:extLst>
            </p:cNvPr>
            <p:cNvCxnSpPr>
              <a:endCxn id="10"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D3CA4D2-E80C-4788-A908-61FCC81A5258}"/>
              </a:ext>
            </a:extLst>
          </p:cNvPr>
          <p:cNvGrpSpPr/>
          <p:nvPr/>
        </p:nvGrpSpPr>
        <p:grpSpPr>
          <a:xfrm>
            <a:off x="5530359" y="2801133"/>
            <a:ext cx="2473377" cy="1243084"/>
            <a:chOff x="5538866" y="1245283"/>
            <a:chExt cx="2473377" cy="1243084"/>
          </a:xfrm>
        </p:grpSpPr>
        <p:sp>
          <p:nvSpPr>
            <p:cNvPr id="13" name="Rectangle 12">
              <a:extLst>
                <a:ext uri="{FF2B5EF4-FFF2-40B4-BE49-F238E27FC236}">
                  <a16:creationId xmlns:a16="http://schemas.microsoft.com/office/drawing/2014/main" id="{82C1A359-EE15-4E99-85D7-8491BC3F458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A9387A3-3423-41C1-92F8-A152356A36BE}"/>
                </a:ext>
              </a:extLst>
            </p:cNvPr>
            <p:cNvCxnSpPr>
              <a:endCxn id="13"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C90AFB6-7576-4364-9C0D-30125E8E4751}"/>
              </a:ext>
            </a:extLst>
          </p:cNvPr>
          <p:cNvGrpSpPr/>
          <p:nvPr/>
        </p:nvGrpSpPr>
        <p:grpSpPr>
          <a:xfrm>
            <a:off x="8099191" y="2801133"/>
            <a:ext cx="2473377" cy="1243084"/>
            <a:chOff x="5538866" y="1245283"/>
            <a:chExt cx="2473377" cy="1243084"/>
          </a:xfrm>
        </p:grpSpPr>
        <p:sp>
          <p:nvSpPr>
            <p:cNvPr id="16" name="Rectangle 15">
              <a:extLst>
                <a:ext uri="{FF2B5EF4-FFF2-40B4-BE49-F238E27FC236}">
                  <a16:creationId xmlns:a16="http://schemas.microsoft.com/office/drawing/2014/main" id="{4AEC2CD0-8A04-42B3-8E26-78CB8E02FA36}"/>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2873227-67D1-4D6F-964B-661B07CA62A8}"/>
                </a:ext>
              </a:extLst>
            </p:cNvPr>
            <p:cNvCxnSpPr>
              <a:endCxn id="1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E17F404-53EF-46CA-ADC2-92AE3A69ED04}"/>
              </a:ext>
            </a:extLst>
          </p:cNvPr>
          <p:cNvGrpSpPr/>
          <p:nvPr/>
        </p:nvGrpSpPr>
        <p:grpSpPr>
          <a:xfrm>
            <a:off x="5530359" y="4108932"/>
            <a:ext cx="2473377" cy="1243084"/>
            <a:chOff x="5538866" y="1245283"/>
            <a:chExt cx="2473377" cy="1243084"/>
          </a:xfrm>
        </p:grpSpPr>
        <p:sp>
          <p:nvSpPr>
            <p:cNvPr id="19" name="Rectangle 18">
              <a:extLst>
                <a:ext uri="{FF2B5EF4-FFF2-40B4-BE49-F238E27FC236}">
                  <a16:creationId xmlns:a16="http://schemas.microsoft.com/office/drawing/2014/main" id="{7F731A86-4E91-436F-9AA7-F358CFD4A293}"/>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E150CA8-9F20-442B-B99B-13D172C7065E}"/>
                </a:ext>
              </a:extLst>
            </p:cNvPr>
            <p:cNvCxnSpPr>
              <a:endCxn id="1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E2D5AB3-BA2F-4E2C-84BC-3D586E74D0C0}"/>
              </a:ext>
            </a:extLst>
          </p:cNvPr>
          <p:cNvGrpSpPr/>
          <p:nvPr/>
        </p:nvGrpSpPr>
        <p:grpSpPr>
          <a:xfrm>
            <a:off x="8099191" y="4108932"/>
            <a:ext cx="2473377" cy="1243084"/>
            <a:chOff x="5538866" y="1245283"/>
            <a:chExt cx="2473377" cy="1243084"/>
          </a:xfrm>
        </p:grpSpPr>
        <p:sp>
          <p:nvSpPr>
            <p:cNvPr id="22" name="Rectangle 21">
              <a:extLst>
                <a:ext uri="{FF2B5EF4-FFF2-40B4-BE49-F238E27FC236}">
                  <a16:creationId xmlns:a16="http://schemas.microsoft.com/office/drawing/2014/main" id="{9DB247B1-EDAF-4A9C-8069-51DADE46C7E4}"/>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62E69046-0969-4111-9FEE-BB960650556F}"/>
                </a:ext>
              </a:extLst>
            </p:cNvPr>
            <p:cNvCxnSpPr>
              <a:endCxn id="22"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TextBox 24">
            <a:extLst>
              <a:ext uri="{FF2B5EF4-FFF2-40B4-BE49-F238E27FC236}">
                <a16:creationId xmlns:a16="http://schemas.microsoft.com/office/drawing/2014/main" id="{D4B781E0-0F39-4131-970D-A00B85E5EFCD}"/>
              </a:ext>
            </a:extLst>
          </p:cNvPr>
          <p:cNvSpPr txBox="1"/>
          <p:nvPr/>
        </p:nvSpPr>
        <p:spPr>
          <a:xfrm>
            <a:off x="1193861" y="2865848"/>
            <a:ext cx="3346480" cy="2086725"/>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When encountering the </a:t>
            </a:r>
            <a:r>
              <a:rPr lang="en-US" sz="2400" b="1" i="1" dirty="0">
                <a:solidFill>
                  <a:schemeClr val="tx2"/>
                </a:solidFill>
              </a:rPr>
              <a:t>parallel</a:t>
            </a:r>
            <a:r>
              <a:rPr lang="en-US" sz="2400" dirty="0">
                <a:solidFill>
                  <a:schemeClr val="bg1"/>
                </a:solidFill>
              </a:rPr>
              <a:t> directive, the compiler will generate </a:t>
            </a:r>
            <a:r>
              <a:rPr lang="en-US" sz="2400" i="1" dirty="0">
                <a:solidFill>
                  <a:schemeClr val="bg1"/>
                </a:solidFill>
              </a:rPr>
              <a:t>1 or more parallel </a:t>
            </a:r>
            <a:r>
              <a:rPr lang="en-US" sz="2400" b="1" i="1" dirty="0">
                <a:solidFill>
                  <a:schemeClr val="tx2"/>
                </a:solidFill>
              </a:rPr>
              <a:t>gangs</a:t>
            </a:r>
            <a:r>
              <a:rPr lang="en-US" sz="2400" dirty="0">
                <a:solidFill>
                  <a:schemeClr val="bg1"/>
                </a:solidFill>
              </a:rPr>
              <a:t>, which execute redundantly.</a:t>
            </a:r>
          </a:p>
        </p:txBody>
      </p:sp>
      <p:cxnSp>
        <p:nvCxnSpPr>
          <p:cNvPr id="26" name="Straight Connector 25">
            <a:extLst>
              <a:ext uri="{FF2B5EF4-FFF2-40B4-BE49-F238E27FC236}">
                <a16:creationId xmlns:a16="http://schemas.microsoft.com/office/drawing/2014/main" id="{0EB1AC7D-0AE5-4EA9-A763-74E9E1FAD5A5}"/>
              </a:ext>
            </a:extLst>
          </p:cNvPr>
          <p:cNvCxnSpPr/>
          <p:nvPr/>
        </p:nvCxnSpPr>
        <p:spPr>
          <a:xfrm>
            <a:off x="1335449" y="4576253"/>
            <a:ext cx="969690"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41AC521-3BA7-414D-98D0-9CBC26B0B6B7}"/>
              </a:ext>
            </a:extLst>
          </p:cNvPr>
          <p:cNvSpPr txBox="1"/>
          <p:nvPr/>
        </p:nvSpPr>
        <p:spPr>
          <a:xfrm>
            <a:off x="5490491"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1" name="TextBox 30">
            <a:extLst>
              <a:ext uri="{FF2B5EF4-FFF2-40B4-BE49-F238E27FC236}">
                <a16:creationId xmlns:a16="http://schemas.microsoft.com/office/drawing/2014/main" id="{856767B0-F6E4-4DF2-8142-EAC7D799EDC4}"/>
              </a:ext>
            </a:extLst>
          </p:cNvPr>
          <p:cNvSpPr txBox="1"/>
          <p:nvPr/>
        </p:nvSpPr>
        <p:spPr>
          <a:xfrm>
            <a:off x="5490490" y="3702585"/>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2" name="TextBox 31">
            <a:extLst>
              <a:ext uri="{FF2B5EF4-FFF2-40B4-BE49-F238E27FC236}">
                <a16:creationId xmlns:a16="http://schemas.microsoft.com/office/drawing/2014/main" id="{39D9BC07-23F2-49A0-A8CB-60C8D15A1746}"/>
              </a:ext>
            </a:extLst>
          </p:cNvPr>
          <p:cNvSpPr txBox="1"/>
          <p:nvPr/>
        </p:nvSpPr>
        <p:spPr>
          <a:xfrm>
            <a:off x="8062669" y="3713678"/>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3" name="TextBox 32">
            <a:extLst>
              <a:ext uri="{FF2B5EF4-FFF2-40B4-BE49-F238E27FC236}">
                <a16:creationId xmlns:a16="http://schemas.microsoft.com/office/drawing/2014/main" id="{40A08CA5-39DA-4405-BE62-3254296DCE95}"/>
              </a:ext>
            </a:extLst>
          </p:cNvPr>
          <p:cNvSpPr txBox="1"/>
          <p:nvPr/>
        </p:nvSpPr>
        <p:spPr>
          <a:xfrm>
            <a:off x="5501843" y="239352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4" name="TextBox 33">
            <a:extLst>
              <a:ext uri="{FF2B5EF4-FFF2-40B4-BE49-F238E27FC236}">
                <a16:creationId xmlns:a16="http://schemas.microsoft.com/office/drawing/2014/main" id="{B072710B-AB3D-461B-A6A1-166BBA9C8D90}"/>
              </a:ext>
            </a:extLst>
          </p:cNvPr>
          <p:cNvSpPr txBox="1"/>
          <p:nvPr/>
        </p:nvSpPr>
        <p:spPr>
          <a:xfrm>
            <a:off x="8060043"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5" name="TextBox 34">
            <a:extLst>
              <a:ext uri="{FF2B5EF4-FFF2-40B4-BE49-F238E27FC236}">
                <a16:creationId xmlns:a16="http://schemas.microsoft.com/office/drawing/2014/main" id="{218E1B72-CAAC-4BA0-884A-5D7D6A9DB0ED}"/>
              </a:ext>
            </a:extLst>
          </p:cNvPr>
          <p:cNvSpPr txBox="1"/>
          <p:nvPr/>
        </p:nvSpPr>
        <p:spPr>
          <a:xfrm>
            <a:off x="8052024" y="2401626"/>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Tree>
    <p:extLst>
      <p:ext uri="{BB962C8B-B14F-4D97-AF65-F5344CB8AC3E}">
        <p14:creationId xmlns:p14="http://schemas.microsoft.com/office/powerpoint/2010/main" val="1723561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500"/>
                                        <p:tgtEl>
                                          <p:spTgt spid="6"/>
                                        </p:tgtEl>
                                      </p:cBhvr>
                                    </p:animEffect>
                                  </p:childTnLst>
                                </p:cTn>
                              </p:par>
                              <p:par>
                                <p:cTn id="14" presetID="22" presetClass="entr" presetSubtype="1"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par>
                                <p:cTn id="17" presetID="22" presetClass="entr" presetSubtype="1"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par>
                                <p:cTn id="20" presetID="22" presetClass="entr" presetSubtype="1"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up)">
                                      <p:cBhvr>
                                        <p:cTn id="22" dur="500"/>
                                        <p:tgtEl>
                                          <p:spTgt spid="15"/>
                                        </p:tgtEl>
                                      </p:cBhvr>
                                    </p:animEffect>
                                  </p:childTnLst>
                                </p:cTn>
                              </p:par>
                              <p:par>
                                <p:cTn id="23" presetID="22" presetClass="entr" presetSubtype="1"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up)">
                                      <p:cBhvr>
                                        <p:cTn id="25" dur="500"/>
                                        <p:tgtEl>
                                          <p:spTgt spid="18"/>
                                        </p:tgtEl>
                                      </p:cBhvr>
                                    </p:animEffect>
                                  </p:childTnLst>
                                </p:cTn>
                              </p:par>
                              <p:par>
                                <p:cTn id="26" presetID="22" presetClass="entr" presetSubtype="1" fill="hold"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wipe(up)">
                                      <p:cBhvr>
                                        <p:cTn id="28" dur="500"/>
                                        <p:tgtEl>
                                          <p:spTgt spid="21"/>
                                        </p:tgtEl>
                                      </p:cBhvr>
                                    </p:animEffec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par>
                          <p:cTn id="33" fill="hold">
                            <p:stCondLst>
                              <p:cond delay="1500"/>
                            </p:stCondLst>
                            <p:childTnLst>
                              <p:par>
                                <p:cTn id="34" presetID="22" presetClass="entr" presetSubtype="8" fill="hold"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wipe(left)">
                                      <p:cBhvr>
                                        <p:cTn id="36" dur="500"/>
                                        <p:tgtEl>
                                          <p:spTgt spid="26"/>
                                        </p:tgtEl>
                                      </p:cBhvr>
                                    </p:animEffect>
                                  </p:childTnLst>
                                </p:cTn>
                              </p:par>
                            </p:childTnLst>
                          </p:cTn>
                        </p:par>
                        <p:par>
                          <p:cTn id="37" fill="hold">
                            <p:stCondLst>
                              <p:cond delay="2000"/>
                            </p:stCondLst>
                            <p:childTnLst>
                              <p:par>
                                <p:cTn id="38" presetID="22" presetClass="entr" presetSubtype="8" fill="hold" grpId="0" nodeType="afterEffect">
                                  <p:stCondLst>
                                    <p:cond delay="0"/>
                                  </p:stCondLst>
                                  <p:childTnLst>
                                    <p:set>
                                      <p:cBhvr>
                                        <p:cTn id="39" dur="1" fill="hold">
                                          <p:stCondLst>
                                            <p:cond delay="0"/>
                                          </p:stCondLst>
                                        </p:cTn>
                                        <p:tgtEl>
                                          <p:spTgt spid="33"/>
                                        </p:tgtEl>
                                        <p:attrNameLst>
                                          <p:attrName>style.visibility</p:attrName>
                                        </p:attrNameLst>
                                      </p:cBhvr>
                                      <p:to>
                                        <p:strVal val="visible"/>
                                      </p:to>
                                    </p:set>
                                    <p:animEffect transition="in" filter="wipe(left)">
                                      <p:cBhvr>
                                        <p:cTn id="40" dur="500"/>
                                        <p:tgtEl>
                                          <p:spTgt spid="33"/>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500"/>
                                        <p:tgtEl>
                                          <p:spTgt spid="31"/>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wipe(left)">
                                      <p:cBhvr>
                                        <p:cTn id="46" dur="500"/>
                                        <p:tgtEl>
                                          <p:spTgt spid="27"/>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wipe(left)">
                                      <p:cBhvr>
                                        <p:cTn id="49" dur="500"/>
                                        <p:tgtEl>
                                          <p:spTgt spid="34"/>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wipe(left)">
                                      <p:cBhvr>
                                        <p:cTn id="52" dur="500"/>
                                        <p:tgtEl>
                                          <p:spTgt spid="3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wipe(left)">
                                      <p:cBhvr>
                                        <p:cTn id="5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p:bldP spid="27" grpId="0"/>
      <p:bldP spid="31" grpId="0"/>
      <p:bldP spid="32" grpId="0"/>
      <p:bldP spid="33" grpId="0"/>
      <p:bldP spid="34" grpId="0"/>
      <p:bldP spid="35" grpId="0"/>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6C980FF4-363B-4A2D-9721-626A9BE39A4F}"/>
              </a:ext>
            </a:extLst>
          </p:cNvPr>
          <p:cNvGrpSpPr/>
          <p:nvPr/>
        </p:nvGrpSpPr>
        <p:grpSpPr>
          <a:xfrm>
            <a:off x="8099192" y="1493334"/>
            <a:ext cx="2473377" cy="1243084"/>
            <a:chOff x="5538866" y="1245283"/>
            <a:chExt cx="2473377" cy="1243084"/>
          </a:xfrm>
        </p:grpSpPr>
        <p:sp>
          <p:nvSpPr>
            <p:cNvPr id="10" name="Rectangle 9">
              <a:extLst>
                <a:ext uri="{FF2B5EF4-FFF2-40B4-BE49-F238E27FC236}">
                  <a16:creationId xmlns:a16="http://schemas.microsoft.com/office/drawing/2014/main" id="{C1C3405B-02A7-49F4-B1BC-8BC6C2AC690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417AEE66-376B-44D8-919D-B8558BAE65EF}"/>
                </a:ext>
              </a:extLst>
            </p:cNvPr>
            <p:cNvCxnSpPr>
              <a:endCxn id="10"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D3CA4D2-E80C-4788-A908-61FCC81A5258}"/>
              </a:ext>
            </a:extLst>
          </p:cNvPr>
          <p:cNvGrpSpPr/>
          <p:nvPr/>
        </p:nvGrpSpPr>
        <p:grpSpPr>
          <a:xfrm>
            <a:off x="5530359" y="2801133"/>
            <a:ext cx="2473377" cy="1243084"/>
            <a:chOff x="5538866" y="1245283"/>
            <a:chExt cx="2473377" cy="1243084"/>
          </a:xfrm>
        </p:grpSpPr>
        <p:sp>
          <p:nvSpPr>
            <p:cNvPr id="13" name="Rectangle 12">
              <a:extLst>
                <a:ext uri="{FF2B5EF4-FFF2-40B4-BE49-F238E27FC236}">
                  <a16:creationId xmlns:a16="http://schemas.microsoft.com/office/drawing/2014/main" id="{82C1A359-EE15-4E99-85D7-8491BC3F458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A9387A3-3423-41C1-92F8-A152356A36BE}"/>
                </a:ext>
              </a:extLst>
            </p:cNvPr>
            <p:cNvCxnSpPr>
              <a:endCxn id="13"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C90AFB6-7576-4364-9C0D-30125E8E4751}"/>
              </a:ext>
            </a:extLst>
          </p:cNvPr>
          <p:cNvGrpSpPr/>
          <p:nvPr/>
        </p:nvGrpSpPr>
        <p:grpSpPr>
          <a:xfrm>
            <a:off x="8099191" y="2801133"/>
            <a:ext cx="2473377" cy="1243084"/>
            <a:chOff x="5538866" y="1245283"/>
            <a:chExt cx="2473377" cy="1243084"/>
          </a:xfrm>
        </p:grpSpPr>
        <p:sp>
          <p:nvSpPr>
            <p:cNvPr id="16" name="Rectangle 15">
              <a:extLst>
                <a:ext uri="{FF2B5EF4-FFF2-40B4-BE49-F238E27FC236}">
                  <a16:creationId xmlns:a16="http://schemas.microsoft.com/office/drawing/2014/main" id="{4AEC2CD0-8A04-42B3-8E26-78CB8E02FA36}"/>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2873227-67D1-4D6F-964B-661B07CA62A8}"/>
                </a:ext>
              </a:extLst>
            </p:cNvPr>
            <p:cNvCxnSpPr>
              <a:endCxn id="1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E17F404-53EF-46CA-ADC2-92AE3A69ED04}"/>
              </a:ext>
            </a:extLst>
          </p:cNvPr>
          <p:cNvGrpSpPr/>
          <p:nvPr/>
        </p:nvGrpSpPr>
        <p:grpSpPr>
          <a:xfrm>
            <a:off x="5530359" y="4108932"/>
            <a:ext cx="2473377" cy="1243084"/>
            <a:chOff x="5538866" y="1245283"/>
            <a:chExt cx="2473377" cy="1243084"/>
          </a:xfrm>
        </p:grpSpPr>
        <p:sp>
          <p:nvSpPr>
            <p:cNvPr id="19" name="Rectangle 18">
              <a:extLst>
                <a:ext uri="{FF2B5EF4-FFF2-40B4-BE49-F238E27FC236}">
                  <a16:creationId xmlns:a16="http://schemas.microsoft.com/office/drawing/2014/main" id="{7F731A86-4E91-436F-9AA7-F358CFD4A293}"/>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E150CA8-9F20-442B-B99B-13D172C7065E}"/>
                </a:ext>
              </a:extLst>
            </p:cNvPr>
            <p:cNvCxnSpPr>
              <a:endCxn id="1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E2D5AB3-BA2F-4E2C-84BC-3D586E74D0C0}"/>
              </a:ext>
            </a:extLst>
          </p:cNvPr>
          <p:cNvGrpSpPr/>
          <p:nvPr/>
        </p:nvGrpSpPr>
        <p:grpSpPr>
          <a:xfrm>
            <a:off x="8099191" y="4108932"/>
            <a:ext cx="2473377" cy="1243084"/>
            <a:chOff x="5538866" y="1245283"/>
            <a:chExt cx="2473377" cy="1243084"/>
          </a:xfrm>
        </p:grpSpPr>
        <p:sp>
          <p:nvSpPr>
            <p:cNvPr id="22" name="Rectangle 21">
              <a:extLst>
                <a:ext uri="{FF2B5EF4-FFF2-40B4-BE49-F238E27FC236}">
                  <a16:creationId xmlns:a16="http://schemas.microsoft.com/office/drawing/2014/main" id="{9DB247B1-EDAF-4A9C-8069-51DADE46C7E4}"/>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62E69046-0969-4111-9FEE-BB960650556F}"/>
                </a:ext>
              </a:extLst>
            </p:cNvPr>
            <p:cNvCxnSpPr>
              <a:endCxn id="22"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E2411574-1FA1-4AD5-ABA5-3F252C1AB12E}"/>
              </a:ext>
            </a:extLst>
          </p:cNvPr>
          <p:cNvCxnSpPr>
            <a:cxnSpLocks/>
          </p:cNvCxnSpPr>
          <p:nvPr/>
        </p:nvCxnSpPr>
        <p:spPr>
          <a:xfrm>
            <a:off x="6767047" y="155852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D46F6B2-FAA9-4BA5-B4FB-E6123FF376DF}"/>
              </a:ext>
            </a:extLst>
          </p:cNvPr>
          <p:cNvCxnSpPr>
            <a:cxnSpLocks/>
          </p:cNvCxnSpPr>
          <p:nvPr/>
        </p:nvCxnSpPr>
        <p:spPr>
          <a:xfrm>
            <a:off x="6767374" y="2865150"/>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330D4B8-5E29-4C2D-BE81-DFC3FA193793}"/>
              </a:ext>
            </a:extLst>
          </p:cNvPr>
          <p:cNvCxnSpPr>
            <a:cxnSpLocks/>
          </p:cNvCxnSpPr>
          <p:nvPr/>
        </p:nvCxnSpPr>
        <p:spPr>
          <a:xfrm>
            <a:off x="6767374" y="4173647"/>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3812E78-87F8-47AE-B22F-51C4133D452A}"/>
              </a:ext>
            </a:extLst>
          </p:cNvPr>
          <p:cNvCxnSpPr>
            <a:cxnSpLocks/>
          </p:cNvCxnSpPr>
          <p:nvPr/>
        </p:nvCxnSpPr>
        <p:spPr>
          <a:xfrm>
            <a:off x="9335878" y="15580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675CCE5-8604-420C-B1C4-791166C9898B}"/>
              </a:ext>
            </a:extLst>
          </p:cNvPr>
          <p:cNvCxnSpPr>
            <a:cxnSpLocks/>
          </p:cNvCxnSpPr>
          <p:nvPr/>
        </p:nvCxnSpPr>
        <p:spPr>
          <a:xfrm>
            <a:off x="9335878" y="28651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2C49A31-AC98-4D9F-880C-FC09E9D0747F}"/>
              </a:ext>
            </a:extLst>
          </p:cNvPr>
          <p:cNvCxnSpPr>
            <a:cxnSpLocks/>
          </p:cNvCxnSpPr>
          <p:nvPr/>
        </p:nvCxnSpPr>
        <p:spPr>
          <a:xfrm>
            <a:off x="9335877" y="417364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F90C826F-CEE9-4F4E-ADCC-9DDC6F06054E}"/>
              </a:ext>
            </a:extLst>
          </p:cNvPr>
          <p:cNvSpPr txBox="1"/>
          <p:nvPr/>
        </p:nvSpPr>
        <p:spPr>
          <a:xfrm>
            <a:off x="1475644" y="4866946"/>
            <a:ext cx="3490865" cy="1089529"/>
          </a:xfrm>
          <a:prstGeom prst="rect">
            <a:avLst/>
          </a:prstGeom>
          <a:solidFill>
            <a:schemeClr val="tx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This loop will be executed redundantly on each gang</a:t>
            </a:r>
          </a:p>
        </p:txBody>
      </p:sp>
      <p:sp>
        <p:nvSpPr>
          <p:cNvPr id="35" name="TextBox 34">
            <a:extLst>
              <a:ext uri="{FF2B5EF4-FFF2-40B4-BE49-F238E27FC236}">
                <a16:creationId xmlns:a16="http://schemas.microsoft.com/office/drawing/2014/main" id="{FAC0070C-8CA8-4D20-BFA3-2BE8013E2061}"/>
              </a:ext>
            </a:extLst>
          </p:cNvPr>
          <p:cNvSpPr txBox="1"/>
          <p:nvPr/>
        </p:nvSpPr>
        <p:spPr>
          <a:xfrm>
            <a:off x="5490491"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6" name="TextBox 35">
            <a:extLst>
              <a:ext uri="{FF2B5EF4-FFF2-40B4-BE49-F238E27FC236}">
                <a16:creationId xmlns:a16="http://schemas.microsoft.com/office/drawing/2014/main" id="{CCCE223A-2EBB-4926-A638-53D10F0DB84E}"/>
              </a:ext>
            </a:extLst>
          </p:cNvPr>
          <p:cNvSpPr txBox="1"/>
          <p:nvPr/>
        </p:nvSpPr>
        <p:spPr>
          <a:xfrm>
            <a:off x="5490490" y="3702585"/>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7" name="TextBox 36">
            <a:extLst>
              <a:ext uri="{FF2B5EF4-FFF2-40B4-BE49-F238E27FC236}">
                <a16:creationId xmlns:a16="http://schemas.microsoft.com/office/drawing/2014/main" id="{918A6811-AE4F-443B-A675-BDF764C67A4C}"/>
              </a:ext>
            </a:extLst>
          </p:cNvPr>
          <p:cNvSpPr txBox="1"/>
          <p:nvPr/>
        </p:nvSpPr>
        <p:spPr>
          <a:xfrm>
            <a:off x="8062669" y="3713678"/>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8" name="TextBox 37">
            <a:extLst>
              <a:ext uri="{FF2B5EF4-FFF2-40B4-BE49-F238E27FC236}">
                <a16:creationId xmlns:a16="http://schemas.microsoft.com/office/drawing/2014/main" id="{77D97E18-4ED5-4370-92C2-4183538B247E}"/>
              </a:ext>
            </a:extLst>
          </p:cNvPr>
          <p:cNvSpPr txBox="1"/>
          <p:nvPr/>
        </p:nvSpPr>
        <p:spPr>
          <a:xfrm>
            <a:off x="5501843" y="239352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9" name="TextBox 38">
            <a:extLst>
              <a:ext uri="{FF2B5EF4-FFF2-40B4-BE49-F238E27FC236}">
                <a16:creationId xmlns:a16="http://schemas.microsoft.com/office/drawing/2014/main" id="{0AF91B02-BA2A-4405-9B6B-F10F2B3A33D3}"/>
              </a:ext>
            </a:extLst>
          </p:cNvPr>
          <p:cNvSpPr txBox="1"/>
          <p:nvPr/>
        </p:nvSpPr>
        <p:spPr>
          <a:xfrm>
            <a:off x="8060043"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0" name="TextBox 39">
            <a:extLst>
              <a:ext uri="{FF2B5EF4-FFF2-40B4-BE49-F238E27FC236}">
                <a16:creationId xmlns:a16="http://schemas.microsoft.com/office/drawing/2014/main" id="{C9D7C3C9-603C-4906-8DBE-9E3412B58CD9}"/>
              </a:ext>
            </a:extLst>
          </p:cNvPr>
          <p:cNvSpPr txBox="1"/>
          <p:nvPr/>
        </p:nvSpPr>
        <p:spPr>
          <a:xfrm>
            <a:off x="8052024" y="2401626"/>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27" name="TextBox 26">
            <a:extLst>
              <a:ext uri="{FF2B5EF4-FFF2-40B4-BE49-F238E27FC236}">
                <a16:creationId xmlns:a16="http://schemas.microsoft.com/office/drawing/2014/main" id="{C1D53D17-CC0B-4212-B590-2CAFDF7FF97D}"/>
              </a:ext>
            </a:extLst>
          </p:cNvPr>
          <p:cNvSpPr txBox="1"/>
          <p:nvPr/>
        </p:nvSpPr>
        <p:spPr>
          <a:xfrm>
            <a:off x="489500" y="2251727"/>
            <a:ext cx="4333766" cy="2336024"/>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rgbClr val="8E4000"/>
                </a:solidFill>
                <a:latin typeface="Consolas" panose="020B0609020204030204" pitchFamily="49" charset="0"/>
              </a:rPr>
              <a:t>!$</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end parallel</a:t>
            </a:r>
          </a:p>
        </p:txBody>
      </p:sp>
      <p:sp>
        <p:nvSpPr>
          <p:cNvPr id="3" name="Oval 2">
            <a:extLst>
              <a:ext uri="{FF2B5EF4-FFF2-40B4-BE49-F238E27FC236}">
                <a16:creationId xmlns:a16="http://schemas.microsoft.com/office/drawing/2014/main" id="{04001DB0-14A6-4957-98EB-8EA7360B10C7}"/>
              </a:ext>
            </a:extLst>
          </p:cNvPr>
          <p:cNvSpPr/>
          <p:nvPr/>
        </p:nvSpPr>
        <p:spPr>
          <a:xfrm>
            <a:off x="705387" y="2701048"/>
            <a:ext cx="3887565" cy="157162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618B3FC-BA5E-4FAE-8FD0-8A7BFA30F779}"/>
              </a:ext>
            </a:extLst>
          </p:cNvPr>
          <p:cNvSpPr/>
          <p:nvPr/>
        </p:nvSpPr>
        <p:spPr>
          <a:xfrm>
            <a:off x="843982" y="3066745"/>
            <a:ext cx="3706794" cy="840230"/>
          </a:xfrm>
          <a:prstGeom prst="rect">
            <a:avLst/>
          </a:prstGeom>
        </p:spPr>
        <p:txBody>
          <a:bodyPr wrap="square">
            <a:spAutoFit/>
          </a:bodyPr>
          <a:lstStyle/>
          <a:p>
            <a:pPr>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err="1">
                <a:solidFill>
                  <a:srgbClr val="3051FF"/>
                </a:solidFill>
                <a:latin typeface="Consolas" panose="020B0609020204030204" pitchFamily="49" charset="0"/>
                <a:cs typeface="Courier New" panose="02070309020205020404" pitchFamily="49" charset="0"/>
              </a:rPr>
              <a:t>i</a:t>
            </a:r>
            <a:r>
              <a:rPr lang="en-US" dirty="0">
                <a:solidFill>
                  <a:srgbClr val="3051FF"/>
                </a:solidFill>
                <a:latin typeface="Consolas" panose="020B0609020204030204" pitchFamily="49" charset="0"/>
                <a:cs typeface="Courier New" panose="02070309020205020404" pitchFamily="49" charset="0"/>
              </a:rPr>
              <a:t>=1,N</a:t>
            </a:r>
          </a:p>
          <a:p>
            <a:pPr>
              <a:lnSpc>
                <a:spcPct val="90000"/>
              </a:lnSpc>
            </a:pPr>
            <a:r>
              <a:rPr lang="en-US" dirty="0">
                <a:solidFill>
                  <a:srgbClr val="3051FF"/>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do-something</a:t>
            </a:r>
          </a:p>
          <a:p>
            <a:pPr>
              <a:lnSpc>
                <a:spcPct val="90000"/>
              </a:lnSpc>
            </a:pPr>
            <a:r>
              <a:rPr lang="en-US" dirty="0">
                <a:solidFill>
                  <a:srgbClr val="3051FF"/>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endParaRPr>
          </a:p>
        </p:txBody>
      </p:sp>
      <p:sp>
        <p:nvSpPr>
          <p:cNvPr id="42" name="TextBox 41">
            <a:extLst>
              <a:ext uri="{FF2B5EF4-FFF2-40B4-BE49-F238E27FC236}">
                <a16:creationId xmlns:a16="http://schemas.microsoft.com/office/drawing/2014/main" id="{AFA62F7E-29B2-4CE0-9B1B-CE00C064E44F}"/>
              </a:ext>
            </a:extLst>
          </p:cNvPr>
          <p:cNvSpPr txBox="1"/>
          <p:nvPr/>
        </p:nvSpPr>
        <p:spPr>
          <a:xfrm>
            <a:off x="3345309" y="2948587"/>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3" name="TextBox 42">
            <a:extLst>
              <a:ext uri="{FF2B5EF4-FFF2-40B4-BE49-F238E27FC236}">
                <a16:creationId xmlns:a16="http://schemas.microsoft.com/office/drawing/2014/main" id="{DEC683F1-6CEB-4D3C-90FE-D07317CAD49D}"/>
              </a:ext>
            </a:extLst>
          </p:cNvPr>
          <p:cNvSpPr txBox="1"/>
          <p:nvPr/>
        </p:nvSpPr>
        <p:spPr>
          <a:xfrm rot="16200000">
            <a:off x="6236659" y="1895495"/>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4" name="TextBox 43">
            <a:extLst>
              <a:ext uri="{FF2B5EF4-FFF2-40B4-BE49-F238E27FC236}">
                <a16:creationId xmlns:a16="http://schemas.microsoft.com/office/drawing/2014/main" id="{E6265E38-314D-4698-AFA9-FE69B986AA8A}"/>
              </a:ext>
            </a:extLst>
          </p:cNvPr>
          <p:cNvSpPr txBox="1"/>
          <p:nvPr/>
        </p:nvSpPr>
        <p:spPr>
          <a:xfrm rot="16200000">
            <a:off x="8796159" y="1890671"/>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5" name="TextBox 44">
            <a:extLst>
              <a:ext uri="{FF2B5EF4-FFF2-40B4-BE49-F238E27FC236}">
                <a16:creationId xmlns:a16="http://schemas.microsoft.com/office/drawing/2014/main" id="{4BCDAE78-4ADF-4210-A3F8-CEBD6BF11DCF}"/>
              </a:ext>
            </a:extLst>
          </p:cNvPr>
          <p:cNvSpPr txBox="1"/>
          <p:nvPr/>
        </p:nvSpPr>
        <p:spPr>
          <a:xfrm rot="16200000">
            <a:off x="6174119" y="3193533"/>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6" name="TextBox 45">
            <a:extLst>
              <a:ext uri="{FF2B5EF4-FFF2-40B4-BE49-F238E27FC236}">
                <a16:creationId xmlns:a16="http://schemas.microsoft.com/office/drawing/2014/main" id="{70DAB2E9-8A06-4C42-B7E7-459F4C7ACA33}"/>
              </a:ext>
            </a:extLst>
          </p:cNvPr>
          <p:cNvSpPr txBox="1"/>
          <p:nvPr/>
        </p:nvSpPr>
        <p:spPr>
          <a:xfrm rot="16200000">
            <a:off x="8733619" y="3188709"/>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7" name="TextBox 46">
            <a:extLst>
              <a:ext uri="{FF2B5EF4-FFF2-40B4-BE49-F238E27FC236}">
                <a16:creationId xmlns:a16="http://schemas.microsoft.com/office/drawing/2014/main" id="{6AB8CBCD-1497-421D-8E98-D00816811E17}"/>
              </a:ext>
            </a:extLst>
          </p:cNvPr>
          <p:cNvSpPr txBox="1"/>
          <p:nvPr/>
        </p:nvSpPr>
        <p:spPr>
          <a:xfrm rot="16200000">
            <a:off x="6174119" y="4526521"/>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8" name="TextBox 47">
            <a:extLst>
              <a:ext uri="{FF2B5EF4-FFF2-40B4-BE49-F238E27FC236}">
                <a16:creationId xmlns:a16="http://schemas.microsoft.com/office/drawing/2014/main" id="{28479182-3719-418A-B960-794D0E69A131}"/>
              </a:ext>
            </a:extLst>
          </p:cNvPr>
          <p:cNvSpPr txBox="1"/>
          <p:nvPr/>
        </p:nvSpPr>
        <p:spPr>
          <a:xfrm rot="16200000">
            <a:off x="8733619" y="4521697"/>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Tree>
    <p:extLst>
      <p:ext uri="{BB962C8B-B14F-4D97-AF65-F5344CB8AC3E}">
        <p14:creationId xmlns:p14="http://schemas.microsoft.com/office/powerpoint/2010/main" val="2101841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2"/>
                                        </p:tgtEl>
                                        <p:attrNameLst>
                                          <p:attrName>style.visibility</p:attrName>
                                        </p:attrNameLst>
                                      </p:cBhvr>
                                      <p:to>
                                        <p:strVal val="visible"/>
                                      </p:to>
                                    </p:set>
                                    <p:animEffect transition="in" filter="fade">
                                      <p:cBhvr>
                                        <p:cTn id="10" dur="500"/>
                                        <p:tgtEl>
                                          <p:spTgt spid="42"/>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wipe(up)">
                                      <p:cBhvr>
                                        <p:cTn id="14" dur="1600"/>
                                        <p:tgtEl>
                                          <p:spTgt spid="28"/>
                                        </p:tgtEl>
                                      </p:cBhvr>
                                    </p:animEffect>
                                  </p:childTnLst>
                                </p:cTn>
                              </p:par>
                              <p:par>
                                <p:cTn id="15" presetID="22" presetClass="entr" presetSubtype="1"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up)">
                                      <p:cBhvr>
                                        <p:cTn id="17" dur="1500"/>
                                        <p:tgtEl>
                                          <p:spTgt spid="29"/>
                                        </p:tgtEl>
                                      </p:cBhvr>
                                    </p:animEffect>
                                  </p:childTnLst>
                                </p:cTn>
                              </p:par>
                              <p:par>
                                <p:cTn id="18" presetID="22" presetClass="entr" presetSubtype="1" fill="hold" nodeType="with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up)">
                                      <p:cBhvr>
                                        <p:cTn id="20" dur="1500"/>
                                        <p:tgtEl>
                                          <p:spTgt spid="30"/>
                                        </p:tgtEl>
                                      </p:cBhvr>
                                    </p:animEffect>
                                  </p:childTnLst>
                                </p:cTn>
                              </p:par>
                              <p:par>
                                <p:cTn id="21" presetID="22" presetClass="entr" presetSubtype="1"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wipe(up)">
                                      <p:cBhvr>
                                        <p:cTn id="23" dur="1500"/>
                                        <p:tgtEl>
                                          <p:spTgt spid="31"/>
                                        </p:tgtEl>
                                      </p:cBhvr>
                                    </p:animEffect>
                                  </p:childTnLst>
                                </p:cTn>
                              </p:par>
                              <p:par>
                                <p:cTn id="24" presetID="22" presetClass="entr" presetSubtype="1" fill="hold"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wipe(up)">
                                      <p:cBhvr>
                                        <p:cTn id="26" dur="1500"/>
                                        <p:tgtEl>
                                          <p:spTgt spid="32"/>
                                        </p:tgtEl>
                                      </p:cBhvr>
                                    </p:animEffect>
                                  </p:childTnLst>
                                </p:cTn>
                              </p:par>
                              <p:par>
                                <p:cTn id="27" presetID="22" presetClass="entr" presetSubtype="1"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up)">
                                      <p:cBhvr>
                                        <p:cTn id="29" dur="1500"/>
                                        <p:tgtEl>
                                          <p:spTgt spid="33"/>
                                        </p:tgtEl>
                                      </p:cBhvr>
                                    </p:animEffect>
                                  </p:childTnLst>
                                </p:cTn>
                              </p:par>
                            </p:childTnLst>
                          </p:cTn>
                        </p:par>
                        <p:par>
                          <p:cTn id="30" fill="hold">
                            <p:stCondLst>
                              <p:cond delay="2100"/>
                            </p:stCondLst>
                            <p:childTnLst>
                              <p:par>
                                <p:cTn id="31" presetID="10" presetClass="entr" presetSubtype="0" fill="hold" grpId="0"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7"/>
                                        </p:tgtEl>
                                        <p:attrNameLst>
                                          <p:attrName>style.visibility</p:attrName>
                                        </p:attrNameLst>
                                      </p:cBhvr>
                                      <p:to>
                                        <p:strVal val="visible"/>
                                      </p:to>
                                    </p:set>
                                    <p:animEffect transition="in" filter="fade">
                                      <p:cBhvr>
                                        <p:cTn id="36" dur="500"/>
                                        <p:tgtEl>
                                          <p:spTgt spid="4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8"/>
                                        </p:tgtEl>
                                        <p:attrNameLst>
                                          <p:attrName>style.visibility</p:attrName>
                                        </p:attrNameLst>
                                      </p:cBhvr>
                                      <p:to>
                                        <p:strVal val="visible"/>
                                      </p:to>
                                    </p:set>
                                    <p:animEffect transition="in" filter="fade">
                                      <p:cBhvr>
                                        <p:cTn id="39" dur="500"/>
                                        <p:tgtEl>
                                          <p:spTgt spid="4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5"/>
                                        </p:tgtEl>
                                        <p:attrNameLst>
                                          <p:attrName>style.visibility</p:attrName>
                                        </p:attrNameLst>
                                      </p:cBhvr>
                                      <p:to>
                                        <p:strVal val="visible"/>
                                      </p:to>
                                    </p:set>
                                    <p:animEffect transition="in" filter="fade">
                                      <p:cBhvr>
                                        <p:cTn id="42" dur="500"/>
                                        <p:tgtEl>
                                          <p:spTgt spid="4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6"/>
                                        </p:tgtEl>
                                        <p:attrNameLst>
                                          <p:attrName>style.visibility</p:attrName>
                                        </p:attrNameLst>
                                      </p:cBhvr>
                                      <p:to>
                                        <p:strVal val="visible"/>
                                      </p:to>
                                    </p:set>
                                    <p:animEffect transition="in" filter="fade">
                                      <p:cBhvr>
                                        <p:cTn id="45" dur="500"/>
                                        <p:tgtEl>
                                          <p:spTgt spid="4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3"/>
                                        </p:tgtEl>
                                        <p:attrNameLst>
                                          <p:attrName>style.visibility</p:attrName>
                                        </p:attrNameLst>
                                      </p:cBhvr>
                                      <p:to>
                                        <p:strVal val="visible"/>
                                      </p:to>
                                    </p:set>
                                    <p:animEffect transition="in" filter="fade">
                                      <p:cBhvr>
                                        <p:cTn id="51"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 grpId="0" animBg="1"/>
      <p:bldP spid="42" grpId="0"/>
      <p:bldP spid="43" grpId="0"/>
      <p:bldP spid="44" grpId="0"/>
      <p:bldP spid="45" grpId="0"/>
      <p:bldP spid="46" grpId="0"/>
      <p:bldP spid="47" grpId="0"/>
      <p:bldP spid="48"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6C980FF4-363B-4A2D-9721-626A9BE39A4F}"/>
              </a:ext>
            </a:extLst>
          </p:cNvPr>
          <p:cNvGrpSpPr/>
          <p:nvPr/>
        </p:nvGrpSpPr>
        <p:grpSpPr>
          <a:xfrm>
            <a:off x="8099192" y="1493334"/>
            <a:ext cx="2473377" cy="1243084"/>
            <a:chOff x="5538866" y="1245283"/>
            <a:chExt cx="2473377" cy="1243084"/>
          </a:xfrm>
        </p:grpSpPr>
        <p:sp>
          <p:nvSpPr>
            <p:cNvPr id="10" name="Rectangle 9">
              <a:extLst>
                <a:ext uri="{FF2B5EF4-FFF2-40B4-BE49-F238E27FC236}">
                  <a16:creationId xmlns:a16="http://schemas.microsoft.com/office/drawing/2014/main" id="{C1C3405B-02A7-49F4-B1BC-8BC6C2AC690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417AEE66-376B-44D8-919D-B8558BAE65EF}"/>
                </a:ext>
              </a:extLst>
            </p:cNvPr>
            <p:cNvCxnSpPr>
              <a:endCxn id="10"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D3CA4D2-E80C-4788-A908-61FCC81A5258}"/>
              </a:ext>
            </a:extLst>
          </p:cNvPr>
          <p:cNvGrpSpPr/>
          <p:nvPr/>
        </p:nvGrpSpPr>
        <p:grpSpPr>
          <a:xfrm>
            <a:off x="5530359" y="2801133"/>
            <a:ext cx="2473377" cy="1243084"/>
            <a:chOff x="5538866" y="1245283"/>
            <a:chExt cx="2473377" cy="1243084"/>
          </a:xfrm>
        </p:grpSpPr>
        <p:sp>
          <p:nvSpPr>
            <p:cNvPr id="13" name="Rectangle 12">
              <a:extLst>
                <a:ext uri="{FF2B5EF4-FFF2-40B4-BE49-F238E27FC236}">
                  <a16:creationId xmlns:a16="http://schemas.microsoft.com/office/drawing/2014/main" id="{82C1A359-EE15-4E99-85D7-8491BC3F458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A9387A3-3423-41C1-92F8-A152356A36BE}"/>
                </a:ext>
              </a:extLst>
            </p:cNvPr>
            <p:cNvCxnSpPr>
              <a:endCxn id="13"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C90AFB6-7576-4364-9C0D-30125E8E4751}"/>
              </a:ext>
            </a:extLst>
          </p:cNvPr>
          <p:cNvGrpSpPr/>
          <p:nvPr/>
        </p:nvGrpSpPr>
        <p:grpSpPr>
          <a:xfrm>
            <a:off x="8099191" y="2801133"/>
            <a:ext cx="2473377" cy="1243084"/>
            <a:chOff x="5538866" y="1245283"/>
            <a:chExt cx="2473377" cy="1243084"/>
          </a:xfrm>
        </p:grpSpPr>
        <p:sp>
          <p:nvSpPr>
            <p:cNvPr id="16" name="Rectangle 15">
              <a:extLst>
                <a:ext uri="{FF2B5EF4-FFF2-40B4-BE49-F238E27FC236}">
                  <a16:creationId xmlns:a16="http://schemas.microsoft.com/office/drawing/2014/main" id="{4AEC2CD0-8A04-42B3-8E26-78CB8E02FA36}"/>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2873227-67D1-4D6F-964B-661B07CA62A8}"/>
                </a:ext>
              </a:extLst>
            </p:cNvPr>
            <p:cNvCxnSpPr>
              <a:endCxn id="1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E17F404-53EF-46CA-ADC2-92AE3A69ED04}"/>
              </a:ext>
            </a:extLst>
          </p:cNvPr>
          <p:cNvGrpSpPr/>
          <p:nvPr/>
        </p:nvGrpSpPr>
        <p:grpSpPr>
          <a:xfrm>
            <a:off x="5530359" y="4108932"/>
            <a:ext cx="2473377" cy="1243084"/>
            <a:chOff x="5538866" y="1245283"/>
            <a:chExt cx="2473377" cy="1243084"/>
          </a:xfrm>
        </p:grpSpPr>
        <p:sp>
          <p:nvSpPr>
            <p:cNvPr id="19" name="Rectangle 18">
              <a:extLst>
                <a:ext uri="{FF2B5EF4-FFF2-40B4-BE49-F238E27FC236}">
                  <a16:creationId xmlns:a16="http://schemas.microsoft.com/office/drawing/2014/main" id="{7F731A86-4E91-436F-9AA7-F358CFD4A293}"/>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E150CA8-9F20-442B-B99B-13D172C7065E}"/>
                </a:ext>
              </a:extLst>
            </p:cNvPr>
            <p:cNvCxnSpPr>
              <a:endCxn id="1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E2D5AB3-BA2F-4E2C-84BC-3D586E74D0C0}"/>
              </a:ext>
            </a:extLst>
          </p:cNvPr>
          <p:cNvGrpSpPr/>
          <p:nvPr/>
        </p:nvGrpSpPr>
        <p:grpSpPr>
          <a:xfrm>
            <a:off x="8099191" y="4108932"/>
            <a:ext cx="2473377" cy="1243084"/>
            <a:chOff x="5538866" y="1245283"/>
            <a:chExt cx="2473377" cy="1243084"/>
          </a:xfrm>
        </p:grpSpPr>
        <p:sp>
          <p:nvSpPr>
            <p:cNvPr id="22" name="Rectangle 21">
              <a:extLst>
                <a:ext uri="{FF2B5EF4-FFF2-40B4-BE49-F238E27FC236}">
                  <a16:creationId xmlns:a16="http://schemas.microsoft.com/office/drawing/2014/main" id="{9DB247B1-EDAF-4A9C-8069-51DADE46C7E4}"/>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62E69046-0969-4111-9FEE-BB960650556F}"/>
                </a:ext>
              </a:extLst>
            </p:cNvPr>
            <p:cNvCxnSpPr>
              <a:endCxn id="22"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E2411574-1FA1-4AD5-ABA5-3F252C1AB12E}"/>
              </a:ext>
            </a:extLst>
          </p:cNvPr>
          <p:cNvCxnSpPr>
            <a:cxnSpLocks/>
          </p:cNvCxnSpPr>
          <p:nvPr/>
        </p:nvCxnSpPr>
        <p:spPr>
          <a:xfrm>
            <a:off x="6767047" y="155852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D46F6B2-FAA9-4BA5-B4FB-E6123FF376DF}"/>
              </a:ext>
            </a:extLst>
          </p:cNvPr>
          <p:cNvCxnSpPr>
            <a:cxnSpLocks/>
          </p:cNvCxnSpPr>
          <p:nvPr/>
        </p:nvCxnSpPr>
        <p:spPr>
          <a:xfrm>
            <a:off x="6767374" y="2865150"/>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330D4B8-5E29-4C2D-BE81-DFC3FA193793}"/>
              </a:ext>
            </a:extLst>
          </p:cNvPr>
          <p:cNvCxnSpPr>
            <a:cxnSpLocks/>
          </p:cNvCxnSpPr>
          <p:nvPr/>
        </p:nvCxnSpPr>
        <p:spPr>
          <a:xfrm>
            <a:off x="6767374" y="4173647"/>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3812E78-87F8-47AE-B22F-51C4133D452A}"/>
              </a:ext>
            </a:extLst>
          </p:cNvPr>
          <p:cNvCxnSpPr>
            <a:cxnSpLocks/>
          </p:cNvCxnSpPr>
          <p:nvPr/>
        </p:nvCxnSpPr>
        <p:spPr>
          <a:xfrm>
            <a:off x="9335878" y="15580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675CCE5-8604-420C-B1C4-791166C9898B}"/>
              </a:ext>
            </a:extLst>
          </p:cNvPr>
          <p:cNvCxnSpPr>
            <a:cxnSpLocks/>
          </p:cNvCxnSpPr>
          <p:nvPr/>
        </p:nvCxnSpPr>
        <p:spPr>
          <a:xfrm>
            <a:off x="9335878" y="28651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2C49A31-AC98-4D9F-880C-FC09E9D0747F}"/>
              </a:ext>
            </a:extLst>
          </p:cNvPr>
          <p:cNvCxnSpPr>
            <a:cxnSpLocks/>
          </p:cNvCxnSpPr>
          <p:nvPr/>
        </p:nvCxnSpPr>
        <p:spPr>
          <a:xfrm>
            <a:off x="9335877" y="417364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9B4C8424-3856-4071-83E4-EF8576F0FD09}"/>
              </a:ext>
            </a:extLst>
          </p:cNvPr>
          <p:cNvSpPr txBox="1"/>
          <p:nvPr/>
        </p:nvSpPr>
        <p:spPr>
          <a:xfrm>
            <a:off x="1475644" y="4866945"/>
            <a:ext cx="3490865" cy="1089529"/>
          </a:xfrm>
          <a:prstGeom prst="rect">
            <a:avLst/>
          </a:prstGeom>
          <a:solidFill>
            <a:schemeClr val="tx1">
              <a:lumMod val="9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This means that each </a:t>
            </a:r>
            <a:r>
              <a:rPr lang="en-US" sz="2400" b="1" i="1" dirty="0">
                <a:solidFill>
                  <a:schemeClr val="tx2"/>
                </a:solidFill>
              </a:rPr>
              <a:t>gang</a:t>
            </a:r>
            <a:r>
              <a:rPr lang="en-US" sz="2400" dirty="0">
                <a:solidFill>
                  <a:schemeClr val="bg1"/>
                </a:solidFill>
              </a:rPr>
              <a:t> will execute the entire loop</a:t>
            </a:r>
          </a:p>
        </p:txBody>
      </p:sp>
      <p:sp>
        <p:nvSpPr>
          <p:cNvPr id="36" name="TextBox 35">
            <a:extLst>
              <a:ext uri="{FF2B5EF4-FFF2-40B4-BE49-F238E27FC236}">
                <a16:creationId xmlns:a16="http://schemas.microsoft.com/office/drawing/2014/main" id="{71D7370F-4446-4A92-85B2-09BC3448C20C}"/>
              </a:ext>
            </a:extLst>
          </p:cNvPr>
          <p:cNvSpPr txBox="1"/>
          <p:nvPr/>
        </p:nvSpPr>
        <p:spPr>
          <a:xfrm>
            <a:off x="5490491"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7" name="TextBox 36">
            <a:extLst>
              <a:ext uri="{FF2B5EF4-FFF2-40B4-BE49-F238E27FC236}">
                <a16:creationId xmlns:a16="http://schemas.microsoft.com/office/drawing/2014/main" id="{3B44EAD5-A023-4D0B-9172-41D546416567}"/>
              </a:ext>
            </a:extLst>
          </p:cNvPr>
          <p:cNvSpPr txBox="1"/>
          <p:nvPr/>
        </p:nvSpPr>
        <p:spPr>
          <a:xfrm>
            <a:off x="5490490" y="3702585"/>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8" name="TextBox 37">
            <a:extLst>
              <a:ext uri="{FF2B5EF4-FFF2-40B4-BE49-F238E27FC236}">
                <a16:creationId xmlns:a16="http://schemas.microsoft.com/office/drawing/2014/main" id="{74EE9702-A8F9-4D5A-BC13-058BCD194BE1}"/>
              </a:ext>
            </a:extLst>
          </p:cNvPr>
          <p:cNvSpPr txBox="1"/>
          <p:nvPr/>
        </p:nvSpPr>
        <p:spPr>
          <a:xfrm>
            <a:off x="8062669" y="3713678"/>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9" name="TextBox 38">
            <a:extLst>
              <a:ext uri="{FF2B5EF4-FFF2-40B4-BE49-F238E27FC236}">
                <a16:creationId xmlns:a16="http://schemas.microsoft.com/office/drawing/2014/main" id="{9FC3C7F0-F166-4017-AB8E-7ADB9FCD81AE}"/>
              </a:ext>
            </a:extLst>
          </p:cNvPr>
          <p:cNvSpPr txBox="1"/>
          <p:nvPr/>
        </p:nvSpPr>
        <p:spPr>
          <a:xfrm>
            <a:off x="5501843" y="239352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0" name="TextBox 39">
            <a:extLst>
              <a:ext uri="{FF2B5EF4-FFF2-40B4-BE49-F238E27FC236}">
                <a16:creationId xmlns:a16="http://schemas.microsoft.com/office/drawing/2014/main" id="{797996C6-3F25-4832-852E-42CB9897C21A}"/>
              </a:ext>
            </a:extLst>
          </p:cNvPr>
          <p:cNvSpPr txBox="1"/>
          <p:nvPr/>
        </p:nvSpPr>
        <p:spPr>
          <a:xfrm>
            <a:off x="8060043"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1" name="TextBox 40">
            <a:extLst>
              <a:ext uri="{FF2B5EF4-FFF2-40B4-BE49-F238E27FC236}">
                <a16:creationId xmlns:a16="http://schemas.microsoft.com/office/drawing/2014/main" id="{551D5A06-93DE-4580-8508-BCB5F4B8C001}"/>
              </a:ext>
            </a:extLst>
          </p:cNvPr>
          <p:cNvSpPr txBox="1"/>
          <p:nvPr/>
        </p:nvSpPr>
        <p:spPr>
          <a:xfrm>
            <a:off x="8052024" y="2401626"/>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grpSp>
        <p:nvGrpSpPr>
          <p:cNvPr id="43" name="Group 42">
            <a:extLst>
              <a:ext uri="{FF2B5EF4-FFF2-40B4-BE49-F238E27FC236}">
                <a16:creationId xmlns:a16="http://schemas.microsoft.com/office/drawing/2014/main" id="{81498124-3193-4ADF-9D6B-2905BC3019BC}"/>
              </a:ext>
            </a:extLst>
          </p:cNvPr>
          <p:cNvGrpSpPr/>
          <p:nvPr/>
        </p:nvGrpSpPr>
        <p:grpSpPr>
          <a:xfrm>
            <a:off x="489500" y="2251727"/>
            <a:ext cx="4333766" cy="2336024"/>
            <a:chOff x="419641" y="2636779"/>
            <a:chExt cx="4333766" cy="2336024"/>
          </a:xfrm>
        </p:grpSpPr>
        <p:sp>
          <p:nvSpPr>
            <p:cNvPr id="44" name="TextBox 43">
              <a:extLst>
                <a:ext uri="{FF2B5EF4-FFF2-40B4-BE49-F238E27FC236}">
                  <a16:creationId xmlns:a16="http://schemas.microsoft.com/office/drawing/2014/main" id="{15D43C8A-9786-4DFE-B2B2-FA6B7BF34C42}"/>
                </a:ext>
              </a:extLst>
            </p:cNvPr>
            <p:cNvSpPr txBox="1"/>
            <p:nvPr/>
          </p:nvSpPr>
          <p:spPr>
            <a:xfrm>
              <a:off x="419641" y="2636779"/>
              <a:ext cx="4333766" cy="2336024"/>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rgbClr val="8E4000"/>
                  </a:solidFill>
                  <a:latin typeface="Consolas" panose="020B0609020204030204" pitchFamily="49" charset="0"/>
                </a:rPr>
                <a:t>!$</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end parallel</a:t>
              </a:r>
            </a:p>
          </p:txBody>
        </p:sp>
        <p:sp>
          <p:nvSpPr>
            <p:cNvPr id="45" name="Oval 44">
              <a:extLst>
                <a:ext uri="{FF2B5EF4-FFF2-40B4-BE49-F238E27FC236}">
                  <a16:creationId xmlns:a16="http://schemas.microsoft.com/office/drawing/2014/main" id="{161609AC-3AC8-4AB5-8A9F-5B865B841FBE}"/>
                </a:ext>
              </a:extLst>
            </p:cNvPr>
            <p:cNvSpPr/>
            <p:nvPr/>
          </p:nvSpPr>
          <p:spPr>
            <a:xfrm>
              <a:off x="635528" y="3086100"/>
              <a:ext cx="3887565" cy="157162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80390E93-E00A-4046-B24E-F5D0A4124E97}"/>
                </a:ext>
              </a:extLst>
            </p:cNvPr>
            <p:cNvSpPr/>
            <p:nvPr/>
          </p:nvSpPr>
          <p:spPr>
            <a:xfrm>
              <a:off x="774123" y="3451797"/>
              <a:ext cx="3706794" cy="840230"/>
            </a:xfrm>
            <a:prstGeom prst="rect">
              <a:avLst/>
            </a:prstGeom>
          </p:spPr>
          <p:txBody>
            <a:bodyPr wrap="square">
              <a:spAutoFit/>
            </a:bodyPr>
            <a:lstStyle/>
            <a:p>
              <a:pPr>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err="1">
                  <a:solidFill>
                    <a:srgbClr val="3051FF"/>
                  </a:solidFill>
                  <a:latin typeface="Consolas" panose="020B0609020204030204" pitchFamily="49" charset="0"/>
                  <a:cs typeface="Courier New" panose="02070309020205020404" pitchFamily="49" charset="0"/>
                </a:rPr>
                <a:t>i</a:t>
              </a:r>
              <a:r>
                <a:rPr lang="en-US" dirty="0">
                  <a:solidFill>
                    <a:srgbClr val="3051FF"/>
                  </a:solidFill>
                  <a:latin typeface="Consolas" panose="020B0609020204030204" pitchFamily="49" charset="0"/>
                  <a:cs typeface="Courier New" panose="02070309020205020404" pitchFamily="49" charset="0"/>
                </a:rPr>
                <a:t>=1,N</a:t>
              </a:r>
            </a:p>
            <a:p>
              <a:pPr>
                <a:lnSpc>
                  <a:spcPct val="90000"/>
                </a:lnSpc>
              </a:pPr>
              <a:r>
                <a:rPr lang="en-US" dirty="0">
                  <a:solidFill>
                    <a:srgbClr val="3051FF"/>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do-something</a:t>
              </a:r>
            </a:p>
            <a:p>
              <a:pPr>
                <a:lnSpc>
                  <a:spcPct val="90000"/>
                </a:lnSpc>
              </a:pPr>
              <a:r>
                <a:rPr lang="en-US" dirty="0">
                  <a:solidFill>
                    <a:srgbClr val="3051FF"/>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endParaRPr>
            </a:p>
          </p:txBody>
        </p:sp>
      </p:grpSp>
    </p:spTree>
    <p:extLst>
      <p:ext uri="{BB962C8B-B14F-4D97-AF65-F5344CB8AC3E}">
        <p14:creationId xmlns:p14="http://schemas.microsoft.com/office/powerpoint/2010/main" val="2695638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Parallelizing a single loop</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554070" y="2103035"/>
            <a:ext cx="5831341" cy="3718925"/>
          </a:xfrm>
        </p:spPr>
        <p:txBody>
          <a:bodyPr/>
          <a:lstStyle/>
          <a:p>
            <a:r>
              <a:rPr lang="en-US" dirty="0"/>
              <a:t>Use a </a:t>
            </a:r>
            <a:r>
              <a:rPr lang="en-US" b="1" dirty="0"/>
              <a:t>parallel</a:t>
            </a:r>
            <a:r>
              <a:rPr lang="en-US" dirty="0"/>
              <a:t> directive to mark a region of code where you want parallel execution to occur</a:t>
            </a:r>
          </a:p>
          <a:p>
            <a:r>
              <a:rPr lang="en-US" dirty="0"/>
              <a:t>This parallel region is marked by curly braces in C/C++ or a start and end directive in Fortran</a:t>
            </a:r>
          </a:p>
          <a:p>
            <a:r>
              <a:rPr lang="en-US" dirty="0"/>
              <a:t>The </a:t>
            </a:r>
            <a:r>
              <a:rPr lang="en-US" b="1" dirty="0"/>
              <a:t>loop</a:t>
            </a:r>
            <a:r>
              <a:rPr lang="en-US" dirty="0"/>
              <a:t> directive is used to instruct the compiler to parallelize the iterations of the next loop to run across the parallel gangs</a:t>
            </a:r>
          </a:p>
        </p:txBody>
      </p:sp>
      <p:sp>
        <p:nvSpPr>
          <p:cNvPr id="10" name="Rectangle: Top Corners Snipped 9">
            <a:extLst>
              <a:ext uri="{FF2B5EF4-FFF2-40B4-BE49-F238E27FC236}">
                <a16:creationId xmlns:a16="http://schemas.microsoft.com/office/drawing/2014/main" id="{56CC76F7-C79A-4D3A-8CDE-67B784399F37}"/>
              </a:ext>
            </a:extLst>
          </p:cNvPr>
          <p:cNvSpPr/>
          <p:nvPr/>
        </p:nvSpPr>
        <p:spPr>
          <a:xfrm>
            <a:off x="352407" y="1637905"/>
            <a:ext cx="1014443"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
        <p:nvSpPr>
          <p:cNvPr id="11" name="Rectangle 10">
            <a:extLst>
              <a:ext uri="{FF2B5EF4-FFF2-40B4-BE49-F238E27FC236}">
                <a16:creationId xmlns:a16="http://schemas.microsoft.com/office/drawing/2014/main" id="{86B2F231-63D8-4F9B-8546-488A0C76C151}"/>
              </a:ext>
            </a:extLst>
          </p:cNvPr>
          <p:cNvSpPr/>
          <p:nvPr/>
        </p:nvSpPr>
        <p:spPr>
          <a:xfrm>
            <a:off x="372972" y="1998861"/>
            <a:ext cx="3860899" cy="16019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a:t>
            </a:r>
            <a:endParaRPr lang="en-US" i="1"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N; </a:t>
            </a:r>
            <a:r>
              <a:rPr lang="en-US" dirty="0" err="1">
                <a:solidFill>
                  <a:schemeClr val="bg1"/>
                </a:solidFill>
                <a:latin typeface="Consolas" panose="020B0609020204030204" pitchFamily="49" charset="0"/>
                <a:cs typeface="Courier New" panose="02070309020205020404" pitchFamily="49" charset="0"/>
              </a:rPr>
              <a:t>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12" name="Rectangle: Top Corners Snipped 11">
            <a:extLst>
              <a:ext uri="{FF2B5EF4-FFF2-40B4-BE49-F238E27FC236}">
                <a16:creationId xmlns:a16="http://schemas.microsoft.com/office/drawing/2014/main" id="{1BB0B36C-FEC9-44DA-94C1-A9ADA00DC407}"/>
              </a:ext>
            </a:extLst>
          </p:cNvPr>
          <p:cNvSpPr/>
          <p:nvPr/>
        </p:nvSpPr>
        <p:spPr>
          <a:xfrm>
            <a:off x="353920" y="3704750"/>
            <a:ext cx="1014443" cy="358920"/>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3" name="Rectangle 12">
            <a:extLst>
              <a:ext uri="{FF2B5EF4-FFF2-40B4-BE49-F238E27FC236}">
                <a16:creationId xmlns:a16="http://schemas.microsoft.com/office/drawing/2014/main" id="{F0A09E8D-CD09-47CE-B42C-0FAABD6E9DD1}"/>
              </a:ext>
            </a:extLst>
          </p:cNvPr>
          <p:cNvSpPr/>
          <p:nvPr/>
        </p:nvSpPr>
        <p:spPr>
          <a:xfrm>
            <a:off x="372972" y="4073558"/>
            <a:ext cx="3870424" cy="1598580"/>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do</a:t>
            </a:r>
            <a:r>
              <a:rPr lang="en-US" dirty="0">
                <a:solidFill>
                  <a:srgbClr val="A64CFF"/>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parallel</a:t>
            </a:r>
          </a:p>
        </p:txBody>
      </p:sp>
    </p:spTree>
    <p:extLst>
      <p:ext uri="{BB962C8B-B14F-4D97-AF65-F5344CB8AC3E}">
        <p14:creationId xmlns:p14="http://schemas.microsoft.com/office/powerpoint/2010/main" val="382140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animEffect transition="in" filter="fade">
                                      <p:cBhvr>
                                        <p:cTn id="17"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a:xfrm>
            <a:off x="419641" y="1188030"/>
            <a:ext cx="9976104" cy="525463"/>
          </a:xfrm>
        </p:spPr>
        <p:txBody>
          <a:bodyPr/>
          <a:lstStyle/>
          <a:p>
            <a:r>
              <a:rPr lang="en-US" dirty="0"/>
              <a:t>Parallelizing a single loop</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554070" y="1798230"/>
            <a:ext cx="5831341" cy="3718925"/>
          </a:xfrm>
        </p:spPr>
        <p:txBody>
          <a:bodyPr/>
          <a:lstStyle/>
          <a:p>
            <a:r>
              <a:rPr lang="en-US" dirty="0"/>
              <a:t>This pattern is so common that you can do all of this in a single line of code</a:t>
            </a:r>
          </a:p>
          <a:p>
            <a:r>
              <a:rPr lang="en-US" dirty="0"/>
              <a:t>In this example, the parallel loop directive applies to the next loop</a:t>
            </a:r>
          </a:p>
          <a:p>
            <a:r>
              <a:rPr lang="en-US" dirty="0"/>
              <a:t>This directive both marks the region for parallel execution and distributes the iterations of the loop.</a:t>
            </a:r>
          </a:p>
          <a:p>
            <a:r>
              <a:rPr lang="en-US" dirty="0"/>
              <a:t>When applied to a loop with a data dependency, parallel loop may produce incorrect results</a:t>
            </a:r>
          </a:p>
        </p:txBody>
      </p:sp>
      <p:sp>
        <p:nvSpPr>
          <p:cNvPr id="10" name="Rectangle: Top Corners Snipped 9">
            <a:extLst>
              <a:ext uri="{FF2B5EF4-FFF2-40B4-BE49-F238E27FC236}">
                <a16:creationId xmlns:a16="http://schemas.microsoft.com/office/drawing/2014/main" id="{21BAAD48-E1EE-4B28-84F9-44FAAA600EA0}"/>
              </a:ext>
            </a:extLst>
          </p:cNvPr>
          <p:cNvSpPr/>
          <p:nvPr/>
        </p:nvSpPr>
        <p:spPr>
          <a:xfrm>
            <a:off x="419082" y="1844639"/>
            <a:ext cx="1014443"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
        <p:nvSpPr>
          <p:cNvPr id="11" name="Rectangle 10">
            <a:extLst>
              <a:ext uri="{FF2B5EF4-FFF2-40B4-BE49-F238E27FC236}">
                <a16:creationId xmlns:a16="http://schemas.microsoft.com/office/drawing/2014/main" id="{156C0E9B-DE3E-43C4-9768-AE58E501BC86}"/>
              </a:ext>
            </a:extLst>
          </p:cNvPr>
          <p:cNvSpPr/>
          <p:nvPr/>
        </p:nvSpPr>
        <p:spPr>
          <a:xfrm>
            <a:off x="439647" y="2205596"/>
            <a:ext cx="3860899" cy="828780"/>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endParaRPr lang="en-US" i="1"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N; </a:t>
            </a:r>
            <a:r>
              <a:rPr lang="en-US" dirty="0" err="1">
                <a:solidFill>
                  <a:schemeClr val="bg1"/>
                </a:solidFill>
                <a:latin typeface="Consolas" panose="020B0609020204030204" pitchFamily="49" charset="0"/>
                <a:cs typeface="Courier New" panose="02070309020205020404" pitchFamily="49" charset="0"/>
              </a:rPr>
              <a:t>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p:txBody>
      </p:sp>
      <p:sp>
        <p:nvSpPr>
          <p:cNvPr id="12" name="Rectangle: Top Corners Snipped 11">
            <a:extLst>
              <a:ext uri="{FF2B5EF4-FFF2-40B4-BE49-F238E27FC236}">
                <a16:creationId xmlns:a16="http://schemas.microsoft.com/office/drawing/2014/main" id="{59455424-F6A0-4C32-9D7A-9F7491A3C430}"/>
              </a:ext>
            </a:extLst>
          </p:cNvPr>
          <p:cNvSpPr/>
          <p:nvPr/>
        </p:nvSpPr>
        <p:spPr>
          <a:xfrm>
            <a:off x="420595" y="3697514"/>
            <a:ext cx="1014443" cy="358920"/>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3" name="Rectangle 12">
            <a:extLst>
              <a:ext uri="{FF2B5EF4-FFF2-40B4-BE49-F238E27FC236}">
                <a16:creationId xmlns:a16="http://schemas.microsoft.com/office/drawing/2014/main" id="{0F7B4FCB-8C0F-40C8-9559-831B35870F01}"/>
              </a:ext>
            </a:extLst>
          </p:cNvPr>
          <p:cNvSpPr/>
          <p:nvPr/>
        </p:nvSpPr>
        <p:spPr>
          <a:xfrm>
            <a:off x="439647" y="4066323"/>
            <a:ext cx="3870424" cy="1100994"/>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endParaRPr lang="en-US" i="1"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a:t>
            </a:r>
            <a:r>
              <a:rPr lang="en-US" dirty="0">
                <a:solidFill>
                  <a:srgbClr val="A64CFF"/>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16371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2" end="2"/>
                                            </p:txEl>
                                          </p:spTgt>
                                        </p:tgtEl>
                                        <p:attrNameLst>
                                          <p:attrName>style.visibility</p:attrName>
                                        </p:attrNameLst>
                                      </p:cBhvr>
                                      <p:to>
                                        <p:strVal val="visible"/>
                                      </p:to>
                                    </p:set>
                                    <p:animEffect transition="in" filter="fade">
                                      <p:cBhvr>
                                        <p:cTn id="12" dur="500"/>
                                        <p:tgtEl>
                                          <p:spTgt spid="7">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fade">
                                      <p:cBhvr>
                                        <p:cTn id="17"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C1D53D17-CC0B-4212-B590-2CAFDF7FF97D}"/>
              </a:ext>
            </a:extLst>
          </p:cNvPr>
          <p:cNvSpPr txBox="1"/>
          <p:nvPr/>
        </p:nvSpPr>
        <p:spPr>
          <a:xfrm>
            <a:off x="419641" y="2138183"/>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61F390EC-1C77-4AA1-A1F5-619528225887}"/>
              </a:ext>
            </a:extLst>
          </p:cNvPr>
          <p:cNvSpPr txBox="1"/>
          <p:nvPr/>
        </p:nvSpPr>
        <p:spPr>
          <a:xfrm>
            <a:off x="419641" y="2138183"/>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loop</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36" name="Left Brace 35">
            <a:extLst>
              <a:ext uri="{FF2B5EF4-FFF2-40B4-BE49-F238E27FC236}">
                <a16:creationId xmlns:a16="http://schemas.microsoft.com/office/drawing/2014/main" id="{39F963EC-3524-4A85-911B-1EB43A4D45F0}"/>
              </a:ext>
            </a:extLst>
          </p:cNvPr>
          <p:cNvSpPr/>
          <p:nvPr/>
        </p:nvSpPr>
        <p:spPr>
          <a:xfrm>
            <a:off x="4635796" y="1493334"/>
            <a:ext cx="717064" cy="3858682"/>
          </a:xfrm>
          <a:prstGeom prst="leftBrace">
            <a:avLst>
              <a:gd name="adj1" fmla="val 8333"/>
              <a:gd name="adj2" fmla="val 47538"/>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Arrow Connector 36">
            <a:extLst>
              <a:ext uri="{FF2B5EF4-FFF2-40B4-BE49-F238E27FC236}">
                <a16:creationId xmlns:a16="http://schemas.microsoft.com/office/drawing/2014/main" id="{D5CBCDEA-F550-4ED0-BD88-5011296ED47F}"/>
              </a:ext>
            </a:extLst>
          </p:cNvPr>
          <p:cNvCxnSpPr>
            <a:cxnSpLocks/>
          </p:cNvCxnSpPr>
          <p:nvPr/>
        </p:nvCxnSpPr>
        <p:spPr>
          <a:xfrm>
            <a:off x="6496313"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3E32E4A-1094-4F21-92CA-DD8E85E4BFCB}"/>
              </a:ext>
            </a:extLst>
          </p:cNvPr>
          <p:cNvCxnSpPr>
            <a:cxnSpLocks/>
          </p:cNvCxnSpPr>
          <p:nvPr/>
        </p:nvCxnSpPr>
        <p:spPr>
          <a:xfrm>
            <a:off x="7045008"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006AEAD9-D4C0-4AB9-A6BD-61447D68A946}"/>
              </a:ext>
            </a:extLst>
          </p:cNvPr>
          <p:cNvCxnSpPr>
            <a:cxnSpLocks/>
          </p:cNvCxnSpPr>
          <p:nvPr/>
        </p:nvCxnSpPr>
        <p:spPr>
          <a:xfrm>
            <a:off x="6225579"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A17B3E1-16CE-44CA-A542-AF512E3E9DC1}"/>
              </a:ext>
            </a:extLst>
          </p:cNvPr>
          <p:cNvCxnSpPr>
            <a:cxnSpLocks/>
          </p:cNvCxnSpPr>
          <p:nvPr/>
        </p:nvCxnSpPr>
        <p:spPr>
          <a:xfrm>
            <a:off x="7319992"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46EF9AC0-176A-4D2A-836F-45B8EE38BB77}"/>
              </a:ext>
            </a:extLst>
          </p:cNvPr>
          <p:cNvCxnSpPr>
            <a:cxnSpLocks/>
          </p:cNvCxnSpPr>
          <p:nvPr/>
        </p:nvCxnSpPr>
        <p:spPr>
          <a:xfrm>
            <a:off x="5955840"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9109BA6E-68CD-4A85-893C-9EDA79006C41}"/>
              </a:ext>
            </a:extLst>
          </p:cNvPr>
          <p:cNvCxnSpPr>
            <a:cxnSpLocks/>
          </p:cNvCxnSpPr>
          <p:nvPr/>
        </p:nvCxnSpPr>
        <p:spPr>
          <a:xfrm>
            <a:off x="7594975"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68" name="Group 67">
            <a:extLst>
              <a:ext uri="{FF2B5EF4-FFF2-40B4-BE49-F238E27FC236}">
                <a16:creationId xmlns:a16="http://schemas.microsoft.com/office/drawing/2014/main" id="{5B4718B0-FC12-4778-8E29-DB826CD6EFAE}"/>
              </a:ext>
            </a:extLst>
          </p:cNvPr>
          <p:cNvGrpSpPr/>
          <p:nvPr/>
        </p:nvGrpSpPr>
        <p:grpSpPr>
          <a:xfrm>
            <a:off x="8099190" y="1493334"/>
            <a:ext cx="2473377" cy="1243084"/>
            <a:chOff x="5538866" y="1245283"/>
            <a:chExt cx="2473377" cy="1243084"/>
          </a:xfrm>
        </p:grpSpPr>
        <p:sp>
          <p:nvSpPr>
            <p:cNvPr id="69" name="Rectangle 68">
              <a:extLst>
                <a:ext uri="{FF2B5EF4-FFF2-40B4-BE49-F238E27FC236}">
                  <a16:creationId xmlns:a16="http://schemas.microsoft.com/office/drawing/2014/main" id="{CE522F96-A6F3-45BC-A9D5-A06F7458CF95}"/>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Arrow Connector 69">
              <a:extLst>
                <a:ext uri="{FF2B5EF4-FFF2-40B4-BE49-F238E27FC236}">
                  <a16:creationId xmlns:a16="http://schemas.microsoft.com/office/drawing/2014/main" id="{387EE438-A6A3-4E47-9660-48F856257FD3}"/>
                </a:ext>
              </a:extLst>
            </p:cNvPr>
            <p:cNvCxnSpPr>
              <a:cxnSpLocks/>
              <a:endCxn id="6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71" name="Straight Arrow Connector 70">
            <a:extLst>
              <a:ext uri="{FF2B5EF4-FFF2-40B4-BE49-F238E27FC236}">
                <a16:creationId xmlns:a16="http://schemas.microsoft.com/office/drawing/2014/main" id="{FD0FD5A8-3EB9-43F3-894A-890900FA1E4A}"/>
              </a:ext>
            </a:extLst>
          </p:cNvPr>
          <p:cNvCxnSpPr>
            <a:cxnSpLocks/>
          </p:cNvCxnSpPr>
          <p:nvPr/>
        </p:nvCxnSpPr>
        <p:spPr>
          <a:xfrm>
            <a:off x="9065143"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B28D4953-5347-4AB9-9430-B3C103F6518B}"/>
              </a:ext>
            </a:extLst>
          </p:cNvPr>
          <p:cNvCxnSpPr>
            <a:cxnSpLocks/>
          </p:cNvCxnSpPr>
          <p:nvPr/>
        </p:nvCxnSpPr>
        <p:spPr>
          <a:xfrm>
            <a:off x="9613838"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32E5233D-DB5E-4597-9BB0-675764E8BED4}"/>
              </a:ext>
            </a:extLst>
          </p:cNvPr>
          <p:cNvCxnSpPr>
            <a:cxnSpLocks/>
          </p:cNvCxnSpPr>
          <p:nvPr/>
        </p:nvCxnSpPr>
        <p:spPr>
          <a:xfrm>
            <a:off x="8794409"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23F6B4CC-4CB9-4C37-8598-A107D11BCDE1}"/>
              </a:ext>
            </a:extLst>
          </p:cNvPr>
          <p:cNvCxnSpPr>
            <a:cxnSpLocks/>
          </p:cNvCxnSpPr>
          <p:nvPr/>
        </p:nvCxnSpPr>
        <p:spPr>
          <a:xfrm>
            <a:off x="9888822"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D9F495CC-07D4-4FC1-B60F-FED7E397A977}"/>
              </a:ext>
            </a:extLst>
          </p:cNvPr>
          <p:cNvCxnSpPr>
            <a:cxnSpLocks/>
          </p:cNvCxnSpPr>
          <p:nvPr/>
        </p:nvCxnSpPr>
        <p:spPr>
          <a:xfrm>
            <a:off x="8524670"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DD4C37D9-8546-4712-A2E2-F9FEF7B763A1}"/>
              </a:ext>
            </a:extLst>
          </p:cNvPr>
          <p:cNvCxnSpPr>
            <a:cxnSpLocks/>
          </p:cNvCxnSpPr>
          <p:nvPr/>
        </p:nvCxnSpPr>
        <p:spPr>
          <a:xfrm>
            <a:off x="10163805"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77" name="Group 76">
            <a:extLst>
              <a:ext uri="{FF2B5EF4-FFF2-40B4-BE49-F238E27FC236}">
                <a16:creationId xmlns:a16="http://schemas.microsoft.com/office/drawing/2014/main" id="{6574A01A-61E0-4C3A-A27E-9E19ED4759BB}"/>
              </a:ext>
            </a:extLst>
          </p:cNvPr>
          <p:cNvGrpSpPr/>
          <p:nvPr/>
        </p:nvGrpSpPr>
        <p:grpSpPr>
          <a:xfrm>
            <a:off x="5530358" y="2801133"/>
            <a:ext cx="2473377" cy="1243084"/>
            <a:chOff x="5538866" y="1245283"/>
            <a:chExt cx="2473377" cy="1243084"/>
          </a:xfrm>
        </p:grpSpPr>
        <p:sp>
          <p:nvSpPr>
            <p:cNvPr id="78" name="Rectangle 77">
              <a:extLst>
                <a:ext uri="{FF2B5EF4-FFF2-40B4-BE49-F238E27FC236}">
                  <a16:creationId xmlns:a16="http://schemas.microsoft.com/office/drawing/2014/main" id="{2572A625-D7AB-41E2-BD37-6A534C4D4A9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Arrow Connector 78">
              <a:extLst>
                <a:ext uri="{FF2B5EF4-FFF2-40B4-BE49-F238E27FC236}">
                  <a16:creationId xmlns:a16="http://schemas.microsoft.com/office/drawing/2014/main" id="{EC4DA008-1DF8-42F7-99EE-8165AC1416D5}"/>
                </a:ext>
              </a:extLst>
            </p:cNvPr>
            <p:cNvCxnSpPr>
              <a:cxnSpLocks/>
              <a:endCxn id="78"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0" name="Straight Arrow Connector 79">
            <a:extLst>
              <a:ext uri="{FF2B5EF4-FFF2-40B4-BE49-F238E27FC236}">
                <a16:creationId xmlns:a16="http://schemas.microsoft.com/office/drawing/2014/main" id="{E99BF8F0-F2C8-4E5E-9CF3-BFBCC1163E9C}"/>
              </a:ext>
            </a:extLst>
          </p:cNvPr>
          <p:cNvCxnSpPr>
            <a:cxnSpLocks/>
          </p:cNvCxnSpPr>
          <p:nvPr/>
        </p:nvCxnSpPr>
        <p:spPr>
          <a:xfrm>
            <a:off x="6496311"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06F353AB-6C9D-40FC-B91F-73B64E70E979}"/>
              </a:ext>
            </a:extLst>
          </p:cNvPr>
          <p:cNvCxnSpPr>
            <a:cxnSpLocks/>
          </p:cNvCxnSpPr>
          <p:nvPr/>
        </p:nvCxnSpPr>
        <p:spPr>
          <a:xfrm>
            <a:off x="7045006"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0CE641B9-C2CD-4489-B52C-78F331958167}"/>
              </a:ext>
            </a:extLst>
          </p:cNvPr>
          <p:cNvCxnSpPr>
            <a:cxnSpLocks/>
          </p:cNvCxnSpPr>
          <p:nvPr/>
        </p:nvCxnSpPr>
        <p:spPr>
          <a:xfrm>
            <a:off x="6225577"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ECFCF485-3345-4910-85F2-FDB8BE145BE3}"/>
              </a:ext>
            </a:extLst>
          </p:cNvPr>
          <p:cNvCxnSpPr>
            <a:cxnSpLocks/>
          </p:cNvCxnSpPr>
          <p:nvPr/>
        </p:nvCxnSpPr>
        <p:spPr>
          <a:xfrm>
            <a:off x="7319990"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062E25DD-0DEF-475F-9D70-DB4DFDBE3D19}"/>
              </a:ext>
            </a:extLst>
          </p:cNvPr>
          <p:cNvCxnSpPr>
            <a:cxnSpLocks/>
          </p:cNvCxnSpPr>
          <p:nvPr/>
        </p:nvCxnSpPr>
        <p:spPr>
          <a:xfrm>
            <a:off x="5955838"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6F532541-1119-4439-B165-275831499A86}"/>
              </a:ext>
            </a:extLst>
          </p:cNvPr>
          <p:cNvCxnSpPr>
            <a:cxnSpLocks/>
          </p:cNvCxnSpPr>
          <p:nvPr/>
        </p:nvCxnSpPr>
        <p:spPr>
          <a:xfrm>
            <a:off x="7594973"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86" name="Group 85">
            <a:extLst>
              <a:ext uri="{FF2B5EF4-FFF2-40B4-BE49-F238E27FC236}">
                <a16:creationId xmlns:a16="http://schemas.microsoft.com/office/drawing/2014/main" id="{AB67EAF0-3AA1-464C-ADE1-8550BB951DDD}"/>
              </a:ext>
            </a:extLst>
          </p:cNvPr>
          <p:cNvGrpSpPr/>
          <p:nvPr/>
        </p:nvGrpSpPr>
        <p:grpSpPr>
          <a:xfrm>
            <a:off x="8099189" y="2801951"/>
            <a:ext cx="2473377" cy="1242266"/>
            <a:chOff x="5538866" y="1245283"/>
            <a:chExt cx="2473377" cy="1243084"/>
          </a:xfrm>
        </p:grpSpPr>
        <p:sp>
          <p:nvSpPr>
            <p:cNvPr id="87" name="Rectangle 86">
              <a:extLst>
                <a:ext uri="{FF2B5EF4-FFF2-40B4-BE49-F238E27FC236}">
                  <a16:creationId xmlns:a16="http://schemas.microsoft.com/office/drawing/2014/main" id="{FD9FF6EF-685A-48E9-BF5D-7B74B42D172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Arrow Connector 87">
              <a:extLst>
                <a:ext uri="{FF2B5EF4-FFF2-40B4-BE49-F238E27FC236}">
                  <a16:creationId xmlns:a16="http://schemas.microsoft.com/office/drawing/2014/main" id="{CB15D95D-CF4B-484A-9BD8-F4C9ABD1534F}"/>
                </a:ext>
              </a:extLst>
            </p:cNvPr>
            <p:cNvCxnSpPr>
              <a:cxnSpLocks/>
              <a:endCxn id="8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9" name="Straight Arrow Connector 88">
            <a:extLst>
              <a:ext uri="{FF2B5EF4-FFF2-40B4-BE49-F238E27FC236}">
                <a16:creationId xmlns:a16="http://schemas.microsoft.com/office/drawing/2014/main" id="{8567A8E4-DD17-497C-8209-C579452D36A8}"/>
              </a:ext>
            </a:extLst>
          </p:cNvPr>
          <p:cNvCxnSpPr>
            <a:cxnSpLocks/>
          </p:cNvCxnSpPr>
          <p:nvPr/>
        </p:nvCxnSpPr>
        <p:spPr>
          <a:xfrm>
            <a:off x="9065142"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18ABD1B5-FB90-42D2-B681-4B233A6E1411}"/>
              </a:ext>
            </a:extLst>
          </p:cNvPr>
          <p:cNvCxnSpPr>
            <a:cxnSpLocks/>
          </p:cNvCxnSpPr>
          <p:nvPr/>
        </p:nvCxnSpPr>
        <p:spPr>
          <a:xfrm>
            <a:off x="9613837"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97383B73-74E5-4F60-BE92-151F3224270A}"/>
              </a:ext>
            </a:extLst>
          </p:cNvPr>
          <p:cNvCxnSpPr>
            <a:cxnSpLocks/>
          </p:cNvCxnSpPr>
          <p:nvPr/>
        </p:nvCxnSpPr>
        <p:spPr>
          <a:xfrm>
            <a:off x="8794408"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5E86DD1B-1966-49BC-9DAB-C46662BCC872}"/>
              </a:ext>
            </a:extLst>
          </p:cNvPr>
          <p:cNvCxnSpPr>
            <a:cxnSpLocks/>
          </p:cNvCxnSpPr>
          <p:nvPr/>
        </p:nvCxnSpPr>
        <p:spPr>
          <a:xfrm>
            <a:off x="9888821"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40EF7440-EBEF-4D5B-BFC2-E6566AEF0F4D}"/>
              </a:ext>
            </a:extLst>
          </p:cNvPr>
          <p:cNvCxnSpPr>
            <a:cxnSpLocks/>
          </p:cNvCxnSpPr>
          <p:nvPr/>
        </p:nvCxnSpPr>
        <p:spPr>
          <a:xfrm>
            <a:off x="8524669"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5FEDA96E-3706-4F23-91BB-ACB3214DC145}"/>
              </a:ext>
            </a:extLst>
          </p:cNvPr>
          <p:cNvCxnSpPr>
            <a:cxnSpLocks/>
          </p:cNvCxnSpPr>
          <p:nvPr/>
        </p:nvCxnSpPr>
        <p:spPr>
          <a:xfrm>
            <a:off x="10163804"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95" name="Group 94">
            <a:extLst>
              <a:ext uri="{FF2B5EF4-FFF2-40B4-BE49-F238E27FC236}">
                <a16:creationId xmlns:a16="http://schemas.microsoft.com/office/drawing/2014/main" id="{7C00F3CA-5C02-4CDB-B1C5-3F3294048AB6}"/>
              </a:ext>
            </a:extLst>
          </p:cNvPr>
          <p:cNvGrpSpPr/>
          <p:nvPr/>
        </p:nvGrpSpPr>
        <p:grpSpPr>
          <a:xfrm>
            <a:off x="5530358" y="4108932"/>
            <a:ext cx="2473377" cy="1243084"/>
            <a:chOff x="5538866" y="1245283"/>
            <a:chExt cx="2473377" cy="1243084"/>
          </a:xfrm>
        </p:grpSpPr>
        <p:sp>
          <p:nvSpPr>
            <p:cNvPr id="96" name="Rectangle 95">
              <a:extLst>
                <a:ext uri="{FF2B5EF4-FFF2-40B4-BE49-F238E27FC236}">
                  <a16:creationId xmlns:a16="http://schemas.microsoft.com/office/drawing/2014/main" id="{59D27B6D-FD92-48E1-8E0F-0C0098DE39E9}"/>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Arrow Connector 96">
              <a:extLst>
                <a:ext uri="{FF2B5EF4-FFF2-40B4-BE49-F238E27FC236}">
                  <a16:creationId xmlns:a16="http://schemas.microsoft.com/office/drawing/2014/main" id="{1A2D5589-2B1B-4582-8E98-33A45F0E9FA9}"/>
                </a:ext>
              </a:extLst>
            </p:cNvPr>
            <p:cNvCxnSpPr>
              <a:cxnSpLocks/>
              <a:endCxn id="9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98" name="Straight Arrow Connector 97">
            <a:extLst>
              <a:ext uri="{FF2B5EF4-FFF2-40B4-BE49-F238E27FC236}">
                <a16:creationId xmlns:a16="http://schemas.microsoft.com/office/drawing/2014/main" id="{671DB4A5-CABB-43B7-AAF2-A88E9C65ED89}"/>
              </a:ext>
            </a:extLst>
          </p:cNvPr>
          <p:cNvCxnSpPr>
            <a:cxnSpLocks/>
          </p:cNvCxnSpPr>
          <p:nvPr/>
        </p:nvCxnSpPr>
        <p:spPr>
          <a:xfrm>
            <a:off x="649631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EB6E2C77-FCBF-4BB6-A953-50C77303E7DD}"/>
              </a:ext>
            </a:extLst>
          </p:cNvPr>
          <p:cNvCxnSpPr>
            <a:cxnSpLocks/>
          </p:cNvCxnSpPr>
          <p:nvPr/>
        </p:nvCxnSpPr>
        <p:spPr>
          <a:xfrm>
            <a:off x="704500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BE31F6FB-6549-4261-9627-22A44363BEA3}"/>
              </a:ext>
            </a:extLst>
          </p:cNvPr>
          <p:cNvCxnSpPr>
            <a:cxnSpLocks/>
          </p:cNvCxnSpPr>
          <p:nvPr/>
        </p:nvCxnSpPr>
        <p:spPr>
          <a:xfrm>
            <a:off x="622557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3C50FF63-A42B-476C-9724-F644488C017B}"/>
              </a:ext>
            </a:extLst>
          </p:cNvPr>
          <p:cNvCxnSpPr>
            <a:cxnSpLocks/>
          </p:cNvCxnSpPr>
          <p:nvPr/>
        </p:nvCxnSpPr>
        <p:spPr>
          <a:xfrm>
            <a:off x="731999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AF3B2056-B209-408A-B968-44F3D9999A15}"/>
              </a:ext>
            </a:extLst>
          </p:cNvPr>
          <p:cNvCxnSpPr>
            <a:cxnSpLocks/>
          </p:cNvCxnSpPr>
          <p:nvPr/>
        </p:nvCxnSpPr>
        <p:spPr>
          <a:xfrm>
            <a:off x="595583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5160754A-ECC7-497F-B99E-11F1BD31C3C2}"/>
              </a:ext>
            </a:extLst>
          </p:cNvPr>
          <p:cNvCxnSpPr>
            <a:cxnSpLocks/>
          </p:cNvCxnSpPr>
          <p:nvPr/>
        </p:nvCxnSpPr>
        <p:spPr>
          <a:xfrm>
            <a:off x="759497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104" name="Group 103">
            <a:extLst>
              <a:ext uri="{FF2B5EF4-FFF2-40B4-BE49-F238E27FC236}">
                <a16:creationId xmlns:a16="http://schemas.microsoft.com/office/drawing/2014/main" id="{9FE81437-FC51-490D-85A1-772C7D4C7472}"/>
              </a:ext>
            </a:extLst>
          </p:cNvPr>
          <p:cNvGrpSpPr/>
          <p:nvPr/>
        </p:nvGrpSpPr>
        <p:grpSpPr>
          <a:xfrm>
            <a:off x="8099188" y="4108932"/>
            <a:ext cx="2473377" cy="1243084"/>
            <a:chOff x="5538866" y="1245283"/>
            <a:chExt cx="2473377" cy="1243084"/>
          </a:xfrm>
        </p:grpSpPr>
        <p:sp>
          <p:nvSpPr>
            <p:cNvPr id="105" name="Rectangle 104">
              <a:extLst>
                <a:ext uri="{FF2B5EF4-FFF2-40B4-BE49-F238E27FC236}">
                  <a16:creationId xmlns:a16="http://schemas.microsoft.com/office/drawing/2014/main" id="{92B3F21C-D16C-4849-84B0-D279D98FB9C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Straight Arrow Connector 105">
              <a:extLst>
                <a:ext uri="{FF2B5EF4-FFF2-40B4-BE49-F238E27FC236}">
                  <a16:creationId xmlns:a16="http://schemas.microsoft.com/office/drawing/2014/main" id="{593E0FE6-C5C8-4E1F-B461-636C89F0D695}"/>
                </a:ext>
              </a:extLst>
            </p:cNvPr>
            <p:cNvCxnSpPr>
              <a:cxnSpLocks/>
              <a:endCxn id="105"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7" name="Straight Arrow Connector 106">
            <a:extLst>
              <a:ext uri="{FF2B5EF4-FFF2-40B4-BE49-F238E27FC236}">
                <a16:creationId xmlns:a16="http://schemas.microsoft.com/office/drawing/2014/main" id="{2625B192-3B31-4886-B38C-F73E09B631BE}"/>
              </a:ext>
            </a:extLst>
          </p:cNvPr>
          <p:cNvCxnSpPr>
            <a:cxnSpLocks/>
          </p:cNvCxnSpPr>
          <p:nvPr/>
        </p:nvCxnSpPr>
        <p:spPr>
          <a:xfrm>
            <a:off x="906514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B3D6E47F-0C71-48A5-A582-BD9129DE3E11}"/>
              </a:ext>
            </a:extLst>
          </p:cNvPr>
          <p:cNvCxnSpPr>
            <a:cxnSpLocks/>
          </p:cNvCxnSpPr>
          <p:nvPr/>
        </p:nvCxnSpPr>
        <p:spPr>
          <a:xfrm>
            <a:off x="961383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1A73B15B-F7F5-4FA5-8965-0AD848EE7DC2}"/>
              </a:ext>
            </a:extLst>
          </p:cNvPr>
          <p:cNvCxnSpPr>
            <a:cxnSpLocks/>
          </p:cNvCxnSpPr>
          <p:nvPr/>
        </p:nvCxnSpPr>
        <p:spPr>
          <a:xfrm>
            <a:off x="879440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FB519DF2-B473-4F91-9425-36975B13D0F0}"/>
              </a:ext>
            </a:extLst>
          </p:cNvPr>
          <p:cNvCxnSpPr>
            <a:cxnSpLocks/>
          </p:cNvCxnSpPr>
          <p:nvPr/>
        </p:nvCxnSpPr>
        <p:spPr>
          <a:xfrm>
            <a:off x="988882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2C420BA0-08CC-4D1C-8598-EA0D893CB4EC}"/>
              </a:ext>
            </a:extLst>
          </p:cNvPr>
          <p:cNvCxnSpPr>
            <a:cxnSpLocks/>
          </p:cNvCxnSpPr>
          <p:nvPr/>
        </p:nvCxnSpPr>
        <p:spPr>
          <a:xfrm>
            <a:off x="852466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6691C94A-7437-445A-8F2A-68381A9B639C}"/>
              </a:ext>
            </a:extLst>
          </p:cNvPr>
          <p:cNvCxnSpPr>
            <a:cxnSpLocks/>
          </p:cNvCxnSpPr>
          <p:nvPr/>
        </p:nvCxnSpPr>
        <p:spPr>
          <a:xfrm>
            <a:off x="1016380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27F5104F-771B-42D0-A306-F797201340DD}"/>
              </a:ext>
            </a:extLst>
          </p:cNvPr>
          <p:cNvSpPr txBox="1"/>
          <p:nvPr/>
        </p:nvSpPr>
        <p:spPr>
          <a:xfrm>
            <a:off x="1344838" y="4289357"/>
            <a:ext cx="3346480" cy="14219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The </a:t>
            </a:r>
            <a:r>
              <a:rPr lang="en-US" sz="2400" b="1" i="1" dirty="0">
                <a:solidFill>
                  <a:schemeClr val="tx2"/>
                </a:solidFill>
              </a:rPr>
              <a:t>loop</a:t>
            </a:r>
            <a:r>
              <a:rPr lang="en-US" sz="2400" dirty="0">
                <a:solidFill>
                  <a:schemeClr val="bg1"/>
                </a:solidFill>
              </a:rPr>
              <a:t> directive informs the compiler which loops to parallelize.</a:t>
            </a:r>
          </a:p>
        </p:txBody>
      </p:sp>
    </p:spTree>
    <p:extLst>
      <p:ext uri="{BB962C8B-B14F-4D97-AF65-F5344CB8AC3E}">
        <p14:creationId xmlns:p14="http://schemas.microsoft.com/office/powerpoint/2010/main" val="1051705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3"/>
                                        </p:tgtEl>
                                        <p:attrNameLst>
                                          <p:attrName>style.visibility</p:attrName>
                                        </p:attrNameLst>
                                      </p:cBhvr>
                                      <p:to>
                                        <p:strVal val="visible"/>
                                      </p:to>
                                    </p:set>
                                    <p:animEffect transition="in" filter="fade">
                                      <p:cBhvr>
                                        <p:cTn id="11" dur="500"/>
                                        <p:tgtEl>
                                          <p:spTgt spid="113"/>
                                        </p:tgtEl>
                                      </p:cBhvr>
                                    </p:animEffect>
                                  </p:childTnLst>
                                </p:cTn>
                              </p:par>
                            </p:childTnLst>
                          </p:cTn>
                        </p:par>
                      </p:childTnLst>
                    </p:cTn>
                  </p:par>
                  <p:par>
                    <p:cTn id="12" fill="hold">
                      <p:stCondLst>
                        <p:cond delay="indefinite"/>
                      </p:stCondLst>
                      <p:childTnLst>
                        <p:par>
                          <p:cTn id="13" fill="hold">
                            <p:stCondLst>
                              <p:cond delay="0"/>
                            </p:stCondLst>
                            <p:childTnLst>
                              <p:par>
                                <p:cTn id="14" presetID="53" presetClass="exit" presetSubtype="32" fill="hold" grpId="0" nodeType="clickEffect">
                                  <p:stCondLst>
                                    <p:cond delay="0"/>
                                  </p:stCondLst>
                                  <p:childTnLst>
                                    <p:anim calcmode="lin" valueType="num">
                                      <p:cBhvr>
                                        <p:cTn id="15" dur="500"/>
                                        <p:tgtEl>
                                          <p:spTgt spid="24"/>
                                        </p:tgtEl>
                                        <p:attrNameLst>
                                          <p:attrName>ppt_w</p:attrName>
                                        </p:attrNameLst>
                                      </p:cBhvr>
                                      <p:tavLst>
                                        <p:tav tm="0">
                                          <p:val>
                                            <p:strVal val="ppt_w"/>
                                          </p:val>
                                        </p:tav>
                                        <p:tav tm="100000">
                                          <p:val>
                                            <p:fltVal val="0"/>
                                          </p:val>
                                        </p:tav>
                                      </p:tavLst>
                                    </p:anim>
                                    <p:anim calcmode="lin" valueType="num">
                                      <p:cBhvr>
                                        <p:cTn id="16" dur="500"/>
                                        <p:tgtEl>
                                          <p:spTgt spid="24"/>
                                        </p:tgtEl>
                                        <p:attrNameLst>
                                          <p:attrName>ppt_h</p:attrName>
                                        </p:attrNameLst>
                                      </p:cBhvr>
                                      <p:tavLst>
                                        <p:tav tm="0">
                                          <p:val>
                                            <p:strVal val="ppt_h"/>
                                          </p:val>
                                        </p:tav>
                                        <p:tav tm="100000">
                                          <p:val>
                                            <p:fltVal val="0"/>
                                          </p:val>
                                        </p:tav>
                                      </p:tavLst>
                                    </p:anim>
                                    <p:animEffect transition="out" filter="fade">
                                      <p:cBhvr>
                                        <p:cTn id="17" dur="500"/>
                                        <p:tgtEl>
                                          <p:spTgt spid="24"/>
                                        </p:tgtEl>
                                      </p:cBhvr>
                                    </p:animEffect>
                                    <p:set>
                                      <p:cBhvr>
                                        <p:cTn id="18" dur="1" fill="hold">
                                          <p:stCondLst>
                                            <p:cond delay="499"/>
                                          </p:stCondLst>
                                        </p:cTn>
                                        <p:tgtEl>
                                          <p:spTgt spid="24"/>
                                        </p:tgtEl>
                                        <p:attrNameLst>
                                          <p:attrName>style.visibility</p:attrName>
                                        </p:attrNameLst>
                                      </p:cBhvr>
                                      <p:to>
                                        <p:strVal val="hidden"/>
                                      </p:to>
                                    </p:set>
                                  </p:childTnLst>
                                </p:cTn>
                              </p:par>
                            </p:childTnLst>
                          </p:cTn>
                        </p:par>
                        <p:par>
                          <p:cTn id="19" fill="hold">
                            <p:stCondLst>
                              <p:cond delay="500"/>
                            </p:stCondLst>
                            <p:childTnLst>
                              <p:par>
                                <p:cTn id="20" presetID="53" presetClass="entr" presetSubtype="16" fill="hold" grpId="0" nodeType="after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p:cTn id="22" dur="500" fill="hold"/>
                                        <p:tgtEl>
                                          <p:spTgt spid="36"/>
                                        </p:tgtEl>
                                        <p:attrNameLst>
                                          <p:attrName>ppt_w</p:attrName>
                                        </p:attrNameLst>
                                      </p:cBhvr>
                                      <p:tavLst>
                                        <p:tav tm="0">
                                          <p:val>
                                            <p:fltVal val="0"/>
                                          </p:val>
                                        </p:tav>
                                        <p:tav tm="100000">
                                          <p:val>
                                            <p:strVal val="#ppt_w"/>
                                          </p:val>
                                        </p:tav>
                                      </p:tavLst>
                                    </p:anim>
                                    <p:anim calcmode="lin" valueType="num">
                                      <p:cBhvr>
                                        <p:cTn id="23" dur="500" fill="hold"/>
                                        <p:tgtEl>
                                          <p:spTgt spid="36"/>
                                        </p:tgtEl>
                                        <p:attrNameLst>
                                          <p:attrName>ppt_h</p:attrName>
                                        </p:attrNameLst>
                                      </p:cBhvr>
                                      <p:tavLst>
                                        <p:tav tm="0">
                                          <p:val>
                                            <p:fltVal val="0"/>
                                          </p:val>
                                        </p:tav>
                                        <p:tav tm="100000">
                                          <p:val>
                                            <p:strVal val="#ppt_h"/>
                                          </p:val>
                                        </p:tav>
                                      </p:tavLst>
                                    </p:anim>
                                    <p:animEffect transition="in" filter="fade">
                                      <p:cBhvr>
                                        <p:cTn id="24" dur="500"/>
                                        <p:tgtEl>
                                          <p:spTgt spid="36"/>
                                        </p:tgtEl>
                                      </p:cBhvr>
                                    </p:animEffect>
                                  </p:childTnLst>
                                </p:cTn>
                              </p:par>
                            </p:childTnLst>
                          </p:cTn>
                        </p:par>
                        <p:par>
                          <p:cTn id="25" fill="hold">
                            <p:stCondLst>
                              <p:cond delay="1000"/>
                            </p:stCondLst>
                            <p:childTnLst>
                              <p:par>
                                <p:cTn id="26" presetID="22" presetClass="entr" presetSubtype="1" fill="hold" nodeType="after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up)">
                                      <p:cBhvr>
                                        <p:cTn id="28" dur="500"/>
                                        <p:tgtEl>
                                          <p:spTgt spid="37"/>
                                        </p:tgtEl>
                                      </p:cBhvr>
                                    </p:animEffect>
                                  </p:childTnLst>
                                </p:cTn>
                              </p:par>
                              <p:par>
                                <p:cTn id="29" presetID="22" presetClass="entr" presetSubtype="1" fill="hold"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up)">
                                      <p:cBhvr>
                                        <p:cTn id="31" dur="500"/>
                                        <p:tgtEl>
                                          <p:spTgt spid="38"/>
                                        </p:tgtEl>
                                      </p:cBhvr>
                                    </p:animEffect>
                                  </p:childTnLst>
                                </p:cTn>
                              </p:par>
                              <p:par>
                                <p:cTn id="32" presetID="22" presetClass="entr" presetSubtype="1" fill="hold" nodeType="withEffect">
                                  <p:stCondLst>
                                    <p:cond delay="0"/>
                                  </p:stCondLst>
                                  <p:childTnLst>
                                    <p:set>
                                      <p:cBhvr>
                                        <p:cTn id="33" dur="1" fill="hold">
                                          <p:stCondLst>
                                            <p:cond delay="0"/>
                                          </p:stCondLst>
                                        </p:cTn>
                                        <p:tgtEl>
                                          <p:spTgt spid="71"/>
                                        </p:tgtEl>
                                        <p:attrNameLst>
                                          <p:attrName>style.visibility</p:attrName>
                                        </p:attrNameLst>
                                      </p:cBhvr>
                                      <p:to>
                                        <p:strVal val="visible"/>
                                      </p:to>
                                    </p:set>
                                    <p:animEffect transition="in" filter="wipe(up)">
                                      <p:cBhvr>
                                        <p:cTn id="34" dur="500"/>
                                        <p:tgtEl>
                                          <p:spTgt spid="71"/>
                                        </p:tgtEl>
                                      </p:cBhvr>
                                    </p:animEffect>
                                  </p:childTnLst>
                                </p:cTn>
                              </p:par>
                              <p:par>
                                <p:cTn id="35" presetID="22" presetClass="entr" presetSubtype="1" fill="hold" nodeType="withEffect">
                                  <p:stCondLst>
                                    <p:cond delay="0"/>
                                  </p:stCondLst>
                                  <p:childTnLst>
                                    <p:set>
                                      <p:cBhvr>
                                        <p:cTn id="36" dur="1" fill="hold">
                                          <p:stCondLst>
                                            <p:cond delay="0"/>
                                          </p:stCondLst>
                                        </p:cTn>
                                        <p:tgtEl>
                                          <p:spTgt spid="72"/>
                                        </p:tgtEl>
                                        <p:attrNameLst>
                                          <p:attrName>style.visibility</p:attrName>
                                        </p:attrNameLst>
                                      </p:cBhvr>
                                      <p:to>
                                        <p:strVal val="visible"/>
                                      </p:to>
                                    </p:set>
                                    <p:animEffect transition="in" filter="wipe(up)">
                                      <p:cBhvr>
                                        <p:cTn id="37" dur="500"/>
                                        <p:tgtEl>
                                          <p:spTgt spid="72"/>
                                        </p:tgtEl>
                                      </p:cBhvr>
                                    </p:animEffect>
                                  </p:childTnLst>
                                </p:cTn>
                              </p:par>
                              <p:par>
                                <p:cTn id="38" presetID="22" presetClass="entr" presetSubtype="1" fill="hold" nodeType="with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wipe(up)">
                                      <p:cBhvr>
                                        <p:cTn id="40" dur="500"/>
                                        <p:tgtEl>
                                          <p:spTgt spid="80"/>
                                        </p:tgtEl>
                                      </p:cBhvr>
                                    </p:animEffect>
                                  </p:childTnLst>
                                </p:cTn>
                              </p:par>
                              <p:par>
                                <p:cTn id="41" presetID="22" presetClass="entr" presetSubtype="1" fill="hold" nodeType="withEffect">
                                  <p:stCondLst>
                                    <p:cond delay="0"/>
                                  </p:stCondLst>
                                  <p:childTnLst>
                                    <p:set>
                                      <p:cBhvr>
                                        <p:cTn id="42" dur="1" fill="hold">
                                          <p:stCondLst>
                                            <p:cond delay="0"/>
                                          </p:stCondLst>
                                        </p:cTn>
                                        <p:tgtEl>
                                          <p:spTgt spid="81"/>
                                        </p:tgtEl>
                                        <p:attrNameLst>
                                          <p:attrName>style.visibility</p:attrName>
                                        </p:attrNameLst>
                                      </p:cBhvr>
                                      <p:to>
                                        <p:strVal val="visible"/>
                                      </p:to>
                                    </p:set>
                                    <p:animEffect transition="in" filter="wipe(up)">
                                      <p:cBhvr>
                                        <p:cTn id="43" dur="500"/>
                                        <p:tgtEl>
                                          <p:spTgt spid="81"/>
                                        </p:tgtEl>
                                      </p:cBhvr>
                                    </p:animEffect>
                                  </p:childTnLst>
                                </p:cTn>
                              </p:par>
                              <p:par>
                                <p:cTn id="44" presetID="22" presetClass="entr" presetSubtype="1" fill="hold" nodeType="withEffect">
                                  <p:stCondLst>
                                    <p:cond delay="0"/>
                                  </p:stCondLst>
                                  <p:childTnLst>
                                    <p:set>
                                      <p:cBhvr>
                                        <p:cTn id="45" dur="1" fill="hold">
                                          <p:stCondLst>
                                            <p:cond delay="0"/>
                                          </p:stCondLst>
                                        </p:cTn>
                                        <p:tgtEl>
                                          <p:spTgt spid="89"/>
                                        </p:tgtEl>
                                        <p:attrNameLst>
                                          <p:attrName>style.visibility</p:attrName>
                                        </p:attrNameLst>
                                      </p:cBhvr>
                                      <p:to>
                                        <p:strVal val="visible"/>
                                      </p:to>
                                    </p:set>
                                    <p:animEffect transition="in" filter="wipe(up)">
                                      <p:cBhvr>
                                        <p:cTn id="46" dur="500"/>
                                        <p:tgtEl>
                                          <p:spTgt spid="89"/>
                                        </p:tgtEl>
                                      </p:cBhvr>
                                    </p:animEffect>
                                  </p:childTnLst>
                                </p:cTn>
                              </p:par>
                              <p:par>
                                <p:cTn id="47" presetID="22" presetClass="entr" presetSubtype="1" fill="hold" nodeType="withEffect">
                                  <p:stCondLst>
                                    <p:cond delay="0"/>
                                  </p:stCondLst>
                                  <p:childTnLst>
                                    <p:set>
                                      <p:cBhvr>
                                        <p:cTn id="48" dur="1" fill="hold">
                                          <p:stCondLst>
                                            <p:cond delay="0"/>
                                          </p:stCondLst>
                                        </p:cTn>
                                        <p:tgtEl>
                                          <p:spTgt spid="90"/>
                                        </p:tgtEl>
                                        <p:attrNameLst>
                                          <p:attrName>style.visibility</p:attrName>
                                        </p:attrNameLst>
                                      </p:cBhvr>
                                      <p:to>
                                        <p:strVal val="visible"/>
                                      </p:to>
                                    </p:set>
                                    <p:animEffect transition="in" filter="wipe(up)">
                                      <p:cBhvr>
                                        <p:cTn id="49" dur="500"/>
                                        <p:tgtEl>
                                          <p:spTgt spid="90"/>
                                        </p:tgtEl>
                                      </p:cBhvr>
                                    </p:animEffect>
                                  </p:childTnLst>
                                </p:cTn>
                              </p:par>
                              <p:par>
                                <p:cTn id="50" presetID="22" presetClass="entr" presetSubtype="1" fill="hold" nodeType="withEffect">
                                  <p:stCondLst>
                                    <p:cond delay="0"/>
                                  </p:stCondLst>
                                  <p:childTnLst>
                                    <p:set>
                                      <p:cBhvr>
                                        <p:cTn id="51" dur="1" fill="hold">
                                          <p:stCondLst>
                                            <p:cond delay="0"/>
                                          </p:stCondLst>
                                        </p:cTn>
                                        <p:tgtEl>
                                          <p:spTgt spid="98"/>
                                        </p:tgtEl>
                                        <p:attrNameLst>
                                          <p:attrName>style.visibility</p:attrName>
                                        </p:attrNameLst>
                                      </p:cBhvr>
                                      <p:to>
                                        <p:strVal val="visible"/>
                                      </p:to>
                                    </p:set>
                                    <p:animEffect transition="in" filter="wipe(up)">
                                      <p:cBhvr>
                                        <p:cTn id="52" dur="500"/>
                                        <p:tgtEl>
                                          <p:spTgt spid="98"/>
                                        </p:tgtEl>
                                      </p:cBhvr>
                                    </p:animEffect>
                                  </p:childTnLst>
                                </p:cTn>
                              </p:par>
                              <p:par>
                                <p:cTn id="53" presetID="22" presetClass="entr" presetSubtype="1" fill="hold" nodeType="with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wipe(up)">
                                      <p:cBhvr>
                                        <p:cTn id="55" dur="500"/>
                                        <p:tgtEl>
                                          <p:spTgt spid="99"/>
                                        </p:tgtEl>
                                      </p:cBhvr>
                                    </p:animEffect>
                                  </p:childTnLst>
                                </p:cTn>
                              </p:par>
                              <p:par>
                                <p:cTn id="56" presetID="22" presetClass="entr" presetSubtype="1" fill="hold" nodeType="withEffect">
                                  <p:stCondLst>
                                    <p:cond delay="0"/>
                                  </p:stCondLst>
                                  <p:childTnLst>
                                    <p:set>
                                      <p:cBhvr>
                                        <p:cTn id="57" dur="1" fill="hold">
                                          <p:stCondLst>
                                            <p:cond delay="0"/>
                                          </p:stCondLst>
                                        </p:cTn>
                                        <p:tgtEl>
                                          <p:spTgt spid="107"/>
                                        </p:tgtEl>
                                        <p:attrNameLst>
                                          <p:attrName>style.visibility</p:attrName>
                                        </p:attrNameLst>
                                      </p:cBhvr>
                                      <p:to>
                                        <p:strVal val="visible"/>
                                      </p:to>
                                    </p:set>
                                    <p:animEffect transition="in" filter="wipe(up)">
                                      <p:cBhvr>
                                        <p:cTn id="58" dur="500"/>
                                        <p:tgtEl>
                                          <p:spTgt spid="107"/>
                                        </p:tgtEl>
                                      </p:cBhvr>
                                    </p:animEffect>
                                  </p:childTnLst>
                                </p:cTn>
                              </p:par>
                              <p:par>
                                <p:cTn id="59" presetID="22" presetClass="entr" presetSubtype="1" fill="hold" nodeType="withEffect">
                                  <p:stCondLst>
                                    <p:cond delay="0"/>
                                  </p:stCondLst>
                                  <p:childTnLst>
                                    <p:set>
                                      <p:cBhvr>
                                        <p:cTn id="60" dur="1" fill="hold">
                                          <p:stCondLst>
                                            <p:cond delay="0"/>
                                          </p:stCondLst>
                                        </p:cTn>
                                        <p:tgtEl>
                                          <p:spTgt spid="108"/>
                                        </p:tgtEl>
                                        <p:attrNameLst>
                                          <p:attrName>style.visibility</p:attrName>
                                        </p:attrNameLst>
                                      </p:cBhvr>
                                      <p:to>
                                        <p:strVal val="visible"/>
                                      </p:to>
                                    </p:set>
                                    <p:animEffect transition="in" filter="wipe(up)">
                                      <p:cBhvr>
                                        <p:cTn id="61" dur="500"/>
                                        <p:tgtEl>
                                          <p:spTgt spid="108"/>
                                        </p:tgtEl>
                                      </p:cBhvr>
                                    </p:animEffect>
                                  </p:childTnLst>
                                </p:cTn>
                              </p:par>
                            </p:childTnLst>
                          </p:cTn>
                        </p:par>
                        <p:par>
                          <p:cTn id="62" fill="hold">
                            <p:stCondLst>
                              <p:cond delay="1500"/>
                            </p:stCondLst>
                            <p:childTnLst>
                              <p:par>
                                <p:cTn id="63" presetID="22" presetClass="entr" presetSubtype="1" fill="hold"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wipe(up)">
                                      <p:cBhvr>
                                        <p:cTn id="65" dur="500"/>
                                        <p:tgtEl>
                                          <p:spTgt spid="39"/>
                                        </p:tgtEl>
                                      </p:cBhvr>
                                    </p:animEffect>
                                  </p:childTnLst>
                                </p:cTn>
                              </p:par>
                              <p:par>
                                <p:cTn id="66" presetID="22" presetClass="entr" presetSubtype="1" fill="hold" nodeType="with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wipe(up)">
                                      <p:cBhvr>
                                        <p:cTn id="68" dur="500"/>
                                        <p:tgtEl>
                                          <p:spTgt spid="40"/>
                                        </p:tgtEl>
                                      </p:cBhvr>
                                    </p:animEffect>
                                  </p:childTnLst>
                                </p:cTn>
                              </p:par>
                              <p:par>
                                <p:cTn id="69" presetID="22" presetClass="entr" presetSubtype="1" fill="hold" nodeType="withEffect">
                                  <p:stCondLst>
                                    <p:cond delay="0"/>
                                  </p:stCondLst>
                                  <p:childTnLst>
                                    <p:set>
                                      <p:cBhvr>
                                        <p:cTn id="70" dur="1" fill="hold">
                                          <p:stCondLst>
                                            <p:cond delay="0"/>
                                          </p:stCondLst>
                                        </p:cTn>
                                        <p:tgtEl>
                                          <p:spTgt spid="73"/>
                                        </p:tgtEl>
                                        <p:attrNameLst>
                                          <p:attrName>style.visibility</p:attrName>
                                        </p:attrNameLst>
                                      </p:cBhvr>
                                      <p:to>
                                        <p:strVal val="visible"/>
                                      </p:to>
                                    </p:set>
                                    <p:animEffect transition="in" filter="wipe(up)">
                                      <p:cBhvr>
                                        <p:cTn id="71" dur="500"/>
                                        <p:tgtEl>
                                          <p:spTgt spid="73"/>
                                        </p:tgtEl>
                                      </p:cBhvr>
                                    </p:animEffect>
                                  </p:childTnLst>
                                </p:cTn>
                              </p:par>
                              <p:par>
                                <p:cTn id="72" presetID="22" presetClass="entr" presetSubtype="1" fill="hold" nodeType="withEffect">
                                  <p:stCondLst>
                                    <p:cond delay="0"/>
                                  </p:stCondLst>
                                  <p:childTnLst>
                                    <p:set>
                                      <p:cBhvr>
                                        <p:cTn id="73" dur="1" fill="hold">
                                          <p:stCondLst>
                                            <p:cond delay="0"/>
                                          </p:stCondLst>
                                        </p:cTn>
                                        <p:tgtEl>
                                          <p:spTgt spid="74"/>
                                        </p:tgtEl>
                                        <p:attrNameLst>
                                          <p:attrName>style.visibility</p:attrName>
                                        </p:attrNameLst>
                                      </p:cBhvr>
                                      <p:to>
                                        <p:strVal val="visible"/>
                                      </p:to>
                                    </p:set>
                                    <p:animEffect transition="in" filter="wipe(up)">
                                      <p:cBhvr>
                                        <p:cTn id="74" dur="500"/>
                                        <p:tgtEl>
                                          <p:spTgt spid="74"/>
                                        </p:tgtEl>
                                      </p:cBhvr>
                                    </p:animEffect>
                                  </p:childTnLst>
                                </p:cTn>
                              </p:par>
                              <p:par>
                                <p:cTn id="75" presetID="22" presetClass="entr" presetSubtype="1" fill="hold" nodeType="withEffect">
                                  <p:stCondLst>
                                    <p:cond delay="0"/>
                                  </p:stCondLst>
                                  <p:childTnLst>
                                    <p:set>
                                      <p:cBhvr>
                                        <p:cTn id="76" dur="1" fill="hold">
                                          <p:stCondLst>
                                            <p:cond delay="0"/>
                                          </p:stCondLst>
                                        </p:cTn>
                                        <p:tgtEl>
                                          <p:spTgt spid="82"/>
                                        </p:tgtEl>
                                        <p:attrNameLst>
                                          <p:attrName>style.visibility</p:attrName>
                                        </p:attrNameLst>
                                      </p:cBhvr>
                                      <p:to>
                                        <p:strVal val="visible"/>
                                      </p:to>
                                    </p:set>
                                    <p:animEffect transition="in" filter="wipe(up)">
                                      <p:cBhvr>
                                        <p:cTn id="77" dur="500"/>
                                        <p:tgtEl>
                                          <p:spTgt spid="82"/>
                                        </p:tgtEl>
                                      </p:cBhvr>
                                    </p:animEffect>
                                  </p:childTnLst>
                                </p:cTn>
                              </p:par>
                              <p:par>
                                <p:cTn id="78" presetID="22" presetClass="entr" presetSubtype="1" fill="hold" nodeType="withEffect">
                                  <p:stCondLst>
                                    <p:cond delay="0"/>
                                  </p:stCondLst>
                                  <p:childTnLst>
                                    <p:set>
                                      <p:cBhvr>
                                        <p:cTn id="79" dur="1" fill="hold">
                                          <p:stCondLst>
                                            <p:cond delay="0"/>
                                          </p:stCondLst>
                                        </p:cTn>
                                        <p:tgtEl>
                                          <p:spTgt spid="83"/>
                                        </p:tgtEl>
                                        <p:attrNameLst>
                                          <p:attrName>style.visibility</p:attrName>
                                        </p:attrNameLst>
                                      </p:cBhvr>
                                      <p:to>
                                        <p:strVal val="visible"/>
                                      </p:to>
                                    </p:set>
                                    <p:animEffect transition="in" filter="wipe(up)">
                                      <p:cBhvr>
                                        <p:cTn id="80" dur="500"/>
                                        <p:tgtEl>
                                          <p:spTgt spid="83"/>
                                        </p:tgtEl>
                                      </p:cBhvr>
                                    </p:animEffect>
                                  </p:childTnLst>
                                </p:cTn>
                              </p:par>
                              <p:par>
                                <p:cTn id="81" presetID="22" presetClass="entr" presetSubtype="1" fill="hold" nodeType="withEffect">
                                  <p:stCondLst>
                                    <p:cond delay="0"/>
                                  </p:stCondLst>
                                  <p:childTnLst>
                                    <p:set>
                                      <p:cBhvr>
                                        <p:cTn id="82" dur="1" fill="hold">
                                          <p:stCondLst>
                                            <p:cond delay="0"/>
                                          </p:stCondLst>
                                        </p:cTn>
                                        <p:tgtEl>
                                          <p:spTgt spid="91"/>
                                        </p:tgtEl>
                                        <p:attrNameLst>
                                          <p:attrName>style.visibility</p:attrName>
                                        </p:attrNameLst>
                                      </p:cBhvr>
                                      <p:to>
                                        <p:strVal val="visible"/>
                                      </p:to>
                                    </p:set>
                                    <p:animEffect transition="in" filter="wipe(up)">
                                      <p:cBhvr>
                                        <p:cTn id="83" dur="500"/>
                                        <p:tgtEl>
                                          <p:spTgt spid="91"/>
                                        </p:tgtEl>
                                      </p:cBhvr>
                                    </p:animEffect>
                                  </p:childTnLst>
                                </p:cTn>
                              </p:par>
                              <p:par>
                                <p:cTn id="84" presetID="22" presetClass="entr" presetSubtype="1" fill="hold" nodeType="withEffect">
                                  <p:stCondLst>
                                    <p:cond delay="0"/>
                                  </p:stCondLst>
                                  <p:childTnLst>
                                    <p:set>
                                      <p:cBhvr>
                                        <p:cTn id="85" dur="1" fill="hold">
                                          <p:stCondLst>
                                            <p:cond delay="0"/>
                                          </p:stCondLst>
                                        </p:cTn>
                                        <p:tgtEl>
                                          <p:spTgt spid="92"/>
                                        </p:tgtEl>
                                        <p:attrNameLst>
                                          <p:attrName>style.visibility</p:attrName>
                                        </p:attrNameLst>
                                      </p:cBhvr>
                                      <p:to>
                                        <p:strVal val="visible"/>
                                      </p:to>
                                    </p:set>
                                    <p:animEffect transition="in" filter="wipe(up)">
                                      <p:cBhvr>
                                        <p:cTn id="86" dur="500"/>
                                        <p:tgtEl>
                                          <p:spTgt spid="92"/>
                                        </p:tgtEl>
                                      </p:cBhvr>
                                    </p:animEffect>
                                  </p:childTnLst>
                                </p:cTn>
                              </p:par>
                              <p:par>
                                <p:cTn id="87" presetID="22" presetClass="entr" presetSubtype="1" fill="hold" nodeType="withEffect">
                                  <p:stCondLst>
                                    <p:cond delay="0"/>
                                  </p:stCondLst>
                                  <p:childTnLst>
                                    <p:set>
                                      <p:cBhvr>
                                        <p:cTn id="88" dur="1" fill="hold">
                                          <p:stCondLst>
                                            <p:cond delay="0"/>
                                          </p:stCondLst>
                                        </p:cTn>
                                        <p:tgtEl>
                                          <p:spTgt spid="100"/>
                                        </p:tgtEl>
                                        <p:attrNameLst>
                                          <p:attrName>style.visibility</p:attrName>
                                        </p:attrNameLst>
                                      </p:cBhvr>
                                      <p:to>
                                        <p:strVal val="visible"/>
                                      </p:to>
                                    </p:set>
                                    <p:animEffect transition="in" filter="wipe(up)">
                                      <p:cBhvr>
                                        <p:cTn id="89" dur="500"/>
                                        <p:tgtEl>
                                          <p:spTgt spid="100"/>
                                        </p:tgtEl>
                                      </p:cBhvr>
                                    </p:animEffect>
                                  </p:childTnLst>
                                </p:cTn>
                              </p:par>
                              <p:par>
                                <p:cTn id="90" presetID="22" presetClass="entr" presetSubtype="1" fill="hold" nodeType="withEffect">
                                  <p:stCondLst>
                                    <p:cond delay="0"/>
                                  </p:stCondLst>
                                  <p:childTnLst>
                                    <p:set>
                                      <p:cBhvr>
                                        <p:cTn id="91" dur="1" fill="hold">
                                          <p:stCondLst>
                                            <p:cond delay="0"/>
                                          </p:stCondLst>
                                        </p:cTn>
                                        <p:tgtEl>
                                          <p:spTgt spid="101"/>
                                        </p:tgtEl>
                                        <p:attrNameLst>
                                          <p:attrName>style.visibility</p:attrName>
                                        </p:attrNameLst>
                                      </p:cBhvr>
                                      <p:to>
                                        <p:strVal val="visible"/>
                                      </p:to>
                                    </p:set>
                                    <p:animEffect transition="in" filter="wipe(up)">
                                      <p:cBhvr>
                                        <p:cTn id="92" dur="500"/>
                                        <p:tgtEl>
                                          <p:spTgt spid="101"/>
                                        </p:tgtEl>
                                      </p:cBhvr>
                                    </p:animEffect>
                                  </p:childTnLst>
                                </p:cTn>
                              </p:par>
                              <p:par>
                                <p:cTn id="93" presetID="22" presetClass="entr" presetSubtype="1" fill="hold" nodeType="withEffect">
                                  <p:stCondLst>
                                    <p:cond delay="0"/>
                                  </p:stCondLst>
                                  <p:childTnLst>
                                    <p:set>
                                      <p:cBhvr>
                                        <p:cTn id="94" dur="1" fill="hold">
                                          <p:stCondLst>
                                            <p:cond delay="0"/>
                                          </p:stCondLst>
                                        </p:cTn>
                                        <p:tgtEl>
                                          <p:spTgt spid="109"/>
                                        </p:tgtEl>
                                        <p:attrNameLst>
                                          <p:attrName>style.visibility</p:attrName>
                                        </p:attrNameLst>
                                      </p:cBhvr>
                                      <p:to>
                                        <p:strVal val="visible"/>
                                      </p:to>
                                    </p:set>
                                    <p:animEffect transition="in" filter="wipe(up)">
                                      <p:cBhvr>
                                        <p:cTn id="95" dur="500"/>
                                        <p:tgtEl>
                                          <p:spTgt spid="109"/>
                                        </p:tgtEl>
                                      </p:cBhvr>
                                    </p:animEffect>
                                  </p:childTnLst>
                                </p:cTn>
                              </p:par>
                              <p:par>
                                <p:cTn id="96" presetID="22" presetClass="entr" presetSubtype="1" fill="hold" nodeType="withEffect">
                                  <p:stCondLst>
                                    <p:cond delay="0"/>
                                  </p:stCondLst>
                                  <p:childTnLst>
                                    <p:set>
                                      <p:cBhvr>
                                        <p:cTn id="97" dur="1" fill="hold">
                                          <p:stCondLst>
                                            <p:cond delay="0"/>
                                          </p:stCondLst>
                                        </p:cTn>
                                        <p:tgtEl>
                                          <p:spTgt spid="110"/>
                                        </p:tgtEl>
                                        <p:attrNameLst>
                                          <p:attrName>style.visibility</p:attrName>
                                        </p:attrNameLst>
                                      </p:cBhvr>
                                      <p:to>
                                        <p:strVal val="visible"/>
                                      </p:to>
                                    </p:set>
                                    <p:animEffect transition="in" filter="wipe(up)">
                                      <p:cBhvr>
                                        <p:cTn id="98" dur="500"/>
                                        <p:tgtEl>
                                          <p:spTgt spid="110"/>
                                        </p:tgtEl>
                                      </p:cBhvr>
                                    </p:animEffect>
                                  </p:childTnLst>
                                </p:cTn>
                              </p:par>
                            </p:childTnLst>
                          </p:cTn>
                        </p:par>
                        <p:par>
                          <p:cTn id="99" fill="hold">
                            <p:stCondLst>
                              <p:cond delay="2000"/>
                            </p:stCondLst>
                            <p:childTnLst>
                              <p:par>
                                <p:cTn id="100" presetID="22" presetClass="entr" presetSubtype="1" fill="hold" nodeType="afterEffect">
                                  <p:stCondLst>
                                    <p:cond delay="0"/>
                                  </p:stCondLst>
                                  <p:childTnLst>
                                    <p:set>
                                      <p:cBhvr>
                                        <p:cTn id="101" dur="1" fill="hold">
                                          <p:stCondLst>
                                            <p:cond delay="0"/>
                                          </p:stCondLst>
                                        </p:cTn>
                                        <p:tgtEl>
                                          <p:spTgt spid="41"/>
                                        </p:tgtEl>
                                        <p:attrNameLst>
                                          <p:attrName>style.visibility</p:attrName>
                                        </p:attrNameLst>
                                      </p:cBhvr>
                                      <p:to>
                                        <p:strVal val="visible"/>
                                      </p:to>
                                    </p:set>
                                    <p:animEffect transition="in" filter="wipe(up)">
                                      <p:cBhvr>
                                        <p:cTn id="102" dur="500"/>
                                        <p:tgtEl>
                                          <p:spTgt spid="41"/>
                                        </p:tgtEl>
                                      </p:cBhvr>
                                    </p:animEffect>
                                  </p:childTnLst>
                                </p:cTn>
                              </p:par>
                              <p:par>
                                <p:cTn id="103" presetID="22" presetClass="entr" presetSubtype="1" fill="hold" nodeType="withEffect">
                                  <p:stCondLst>
                                    <p:cond delay="0"/>
                                  </p:stCondLst>
                                  <p:childTnLst>
                                    <p:set>
                                      <p:cBhvr>
                                        <p:cTn id="104" dur="1" fill="hold">
                                          <p:stCondLst>
                                            <p:cond delay="0"/>
                                          </p:stCondLst>
                                        </p:cTn>
                                        <p:tgtEl>
                                          <p:spTgt spid="42"/>
                                        </p:tgtEl>
                                        <p:attrNameLst>
                                          <p:attrName>style.visibility</p:attrName>
                                        </p:attrNameLst>
                                      </p:cBhvr>
                                      <p:to>
                                        <p:strVal val="visible"/>
                                      </p:to>
                                    </p:set>
                                    <p:animEffect transition="in" filter="wipe(up)">
                                      <p:cBhvr>
                                        <p:cTn id="105" dur="500"/>
                                        <p:tgtEl>
                                          <p:spTgt spid="42"/>
                                        </p:tgtEl>
                                      </p:cBhvr>
                                    </p:animEffect>
                                  </p:childTnLst>
                                </p:cTn>
                              </p:par>
                              <p:par>
                                <p:cTn id="106" presetID="22" presetClass="entr" presetSubtype="1" fill="hold" nodeType="withEffect">
                                  <p:stCondLst>
                                    <p:cond delay="0"/>
                                  </p:stCondLst>
                                  <p:childTnLst>
                                    <p:set>
                                      <p:cBhvr>
                                        <p:cTn id="107" dur="1" fill="hold">
                                          <p:stCondLst>
                                            <p:cond delay="0"/>
                                          </p:stCondLst>
                                        </p:cTn>
                                        <p:tgtEl>
                                          <p:spTgt spid="75"/>
                                        </p:tgtEl>
                                        <p:attrNameLst>
                                          <p:attrName>style.visibility</p:attrName>
                                        </p:attrNameLst>
                                      </p:cBhvr>
                                      <p:to>
                                        <p:strVal val="visible"/>
                                      </p:to>
                                    </p:set>
                                    <p:animEffect transition="in" filter="wipe(up)">
                                      <p:cBhvr>
                                        <p:cTn id="108" dur="500"/>
                                        <p:tgtEl>
                                          <p:spTgt spid="75"/>
                                        </p:tgtEl>
                                      </p:cBhvr>
                                    </p:animEffect>
                                  </p:childTnLst>
                                </p:cTn>
                              </p:par>
                              <p:par>
                                <p:cTn id="109" presetID="22" presetClass="entr" presetSubtype="1" fill="hold" nodeType="withEffect">
                                  <p:stCondLst>
                                    <p:cond delay="0"/>
                                  </p:stCondLst>
                                  <p:childTnLst>
                                    <p:set>
                                      <p:cBhvr>
                                        <p:cTn id="110" dur="1" fill="hold">
                                          <p:stCondLst>
                                            <p:cond delay="0"/>
                                          </p:stCondLst>
                                        </p:cTn>
                                        <p:tgtEl>
                                          <p:spTgt spid="76"/>
                                        </p:tgtEl>
                                        <p:attrNameLst>
                                          <p:attrName>style.visibility</p:attrName>
                                        </p:attrNameLst>
                                      </p:cBhvr>
                                      <p:to>
                                        <p:strVal val="visible"/>
                                      </p:to>
                                    </p:set>
                                    <p:animEffect transition="in" filter="wipe(up)">
                                      <p:cBhvr>
                                        <p:cTn id="111" dur="500"/>
                                        <p:tgtEl>
                                          <p:spTgt spid="76"/>
                                        </p:tgtEl>
                                      </p:cBhvr>
                                    </p:animEffect>
                                  </p:childTnLst>
                                </p:cTn>
                              </p:par>
                              <p:par>
                                <p:cTn id="112" presetID="22" presetClass="entr" presetSubtype="1" fill="hold" nodeType="withEffect">
                                  <p:stCondLst>
                                    <p:cond delay="0"/>
                                  </p:stCondLst>
                                  <p:childTnLst>
                                    <p:set>
                                      <p:cBhvr>
                                        <p:cTn id="113" dur="1" fill="hold">
                                          <p:stCondLst>
                                            <p:cond delay="0"/>
                                          </p:stCondLst>
                                        </p:cTn>
                                        <p:tgtEl>
                                          <p:spTgt spid="84"/>
                                        </p:tgtEl>
                                        <p:attrNameLst>
                                          <p:attrName>style.visibility</p:attrName>
                                        </p:attrNameLst>
                                      </p:cBhvr>
                                      <p:to>
                                        <p:strVal val="visible"/>
                                      </p:to>
                                    </p:set>
                                    <p:animEffect transition="in" filter="wipe(up)">
                                      <p:cBhvr>
                                        <p:cTn id="114" dur="500"/>
                                        <p:tgtEl>
                                          <p:spTgt spid="84"/>
                                        </p:tgtEl>
                                      </p:cBhvr>
                                    </p:animEffect>
                                  </p:childTnLst>
                                </p:cTn>
                              </p:par>
                              <p:par>
                                <p:cTn id="115" presetID="22" presetClass="entr" presetSubtype="1" fill="hold" nodeType="withEffect">
                                  <p:stCondLst>
                                    <p:cond delay="0"/>
                                  </p:stCondLst>
                                  <p:childTnLst>
                                    <p:set>
                                      <p:cBhvr>
                                        <p:cTn id="116" dur="1" fill="hold">
                                          <p:stCondLst>
                                            <p:cond delay="0"/>
                                          </p:stCondLst>
                                        </p:cTn>
                                        <p:tgtEl>
                                          <p:spTgt spid="85"/>
                                        </p:tgtEl>
                                        <p:attrNameLst>
                                          <p:attrName>style.visibility</p:attrName>
                                        </p:attrNameLst>
                                      </p:cBhvr>
                                      <p:to>
                                        <p:strVal val="visible"/>
                                      </p:to>
                                    </p:set>
                                    <p:animEffect transition="in" filter="wipe(up)">
                                      <p:cBhvr>
                                        <p:cTn id="117" dur="500"/>
                                        <p:tgtEl>
                                          <p:spTgt spid="85"/>
                                        </p:tgtEl>
                                      </p:cBhvr>
                                    </p:animEffect>
                                  </p:childTnLst>
                                </p:cTn>
                              </p:par>
                              <p:par>
                                <p:cTn id="118" presetID="22" presetClass="entr" presetSubtype="1" fill="hold" nodeType="withEffect">
                                  <p:stCondLst>
                                    <p:cond delay="0"/>
                                  </p:stCondLst>
                                  <p:childTnLst>
                                    <p:set>
                                      <p:cBhvr>
                                        <p:cTn id="119" dur="1" fill="hold">
                                          <p:stCondLst>
                                            <p:cond delay="0"/>
                                          </p:stCondLst>
                                        </p:cTn>
                                        <p:tgtEl>
                                          <p:spTgt spid="93"/>
                                        </p:tgtEl>
                                        <p:attrNameLst>
                                          <p:attrName>style.visibility</p:attrName>
                                        </p:attrNameLst>
                                      </p:cBhvr>
                                      <p:to>
                                        <p:strVal val="visible"/>
                                      </p:to>
                                    </p:set>
                                    <p:animEffect transition="in" filter="wipe(up)">
                                      <p:cBhvr>
                                        <p:cTn id="120" dur="500"/>
                                        <p:tgtEl>
                                          <p:spTgt spid="93"/>
                                        </p:tgtEl>
                                      </p:cBhvr>
                                    </p:animEffect>
                                  </p:childTnLst>
                                </p:cTn>
                              </p:par>
                              <p:par>
                                <p:cTn id="121" presetID="22" presetClass="entr" presetSubtype="1" fill="hold" nodeType="withEffect">
                                  <p:stCondLst>
                                    <p:cond delay="0"/>
                                  </p:stCondLst>
                                  <p:childTnLst>
                                    <p:set>
                                      <p:cBhvr>
                                        <p:cTn id="122" dur="1" fill="hold">
                                          <p:stCondLst>
                                            <p:cond delay="0"/>
                                          </p:stCondLst>
                                        </p:cTn>
                                        <p:tgtEl>
                                          <p:spTgt spid="94"/>
                                        </p:tgtEl>
                                        <p:attrNameLst>
                                          <p:attrName>style.visibility</p:attrName>
                                        </p:attrNameLst>
                                      </p:cBhvr>
                                      <p:to>
                                        <p:strVal val="visible"/>
                                      </p:to>
                                    </p:set>
                                    <p:animEffect transition="in" filter="wipe(up)">
                                      <p:cBhvr>
                                        <p:cTn id="123" dur="500"/>
                                        <p:tgtEl>
                                          <p:spTgt spid="94"/>
                                        </p:tgtEl>
                                      </p:cBhvr>
                                    </p:animEffect>
                                  </p:childTnLst>
                                </p:cTn>
                              </p:par>
                              <p:par>
                                <p:cTn id="124" presetID="22" presetClass="entr" presetSubtype="1" fill="hold" nodeType="withEffect">
                                  <p:stCondLst>
                                    <p:cond delay="0"/>
                                  </p:stCondLst>
                                  <p:childTnLst>
                                    <p:set>
                                      <p:cBhvr>
                                        <p:cTn id="125" dur="1" fill="hold">
                                          <p:stCondLst>
                                            <p:cond delay="0"/>
                                          </p:stCondLst>
                                        </p:cTn>
                                        <p:tgtEl>
                                          <p:spTgt spid="102"/>
                                        </p:tgtEl>
                                        <p:attrNameLst>
                                          <p:attrName>style.visibility</p:attrName>
                                        </p:attrNameLst>
                                      </p:cBhvr>
                                      <p:to>
                                        <p:strVal val="visible"/>
                                      </p:to>
                                    </p:set>
                                    <p:animEffect transition="in" filter="wipe(up)">
                                      <p:cBhvr>
                                        <p:cTn id="126" dur="500"/>
                                        <p:tgtEl>
                                          <p:spTgt spid="102"/>
                                        </p:tgtEl>
                                      </p:cBhvr>
                                    </p:animEffect>
                                  </p:childTnLst>
                                </p:cTn>
                              </p:par>
                              <p:par>
                                <p:cTn id="127" presetID="22" presetClass="entr" presetSubtype="1" fill="hold" nodeType="withEffect">
                                  <p:stCondLst>
                                    <p:cond delay="0"/>
                                  </p:stCondLst>
                                  <p:childTnLst>
                                    <p:set>
                                      <p:cBhvr>
                                        <p:cTn id="128" dur="1" fill="hold">
                                          <p:stCondLst>
                                            <p:cond delay="0"/>
                                          </p:stCondLst>
                                        </p:cTn>
                                        <p:tgtEl>
                                          <p:spTgt spid="103"/>
                                        </p:tgtEl>
                                        <p:attrNameLst>
                                          <p:attrName>style.visibility</p:attrName>
                                        </p:attrNameLst>
                                      </p:cBhvr>
                                      <p:to>
                                        <p:strVal val="visible"/>
                                      </p:to>
                                    </p:set>
                                    <p:animEffect transition="in" filter="wipe(up)">
                                      <p:cBhvr>
                                        <p:cTn id="129" dur="500"/>
                                        <p:tgtEl>
                                          <p:spTgt spid="103"/>
                                        </p:tgtEl>
                                      </p:cBhvr>
                                    </p:animEffect>
                                  </p:childTnLst>
                                </p:cTn>
                              </p:par>
                              <p:par>
                                <p:cTn id="130" presetID="22" presetClass="entr" presetSubtype="1" fill="hold" nodeType="withEffect">
                                  <p:stCondLst>
                                    <p:cond delay="0"/>
                                  </p:stCondLst>
                                  <p:childTnLst>
                                    <p:set>
                                      <p:cBhvr>
                                        <p:cTn id="131" dur="1" fill="hold">
                                          <p:stCondLst>
                                            <p:cond delay="0"/>
                                          </p:stCondLst>
                                        </p:cTn>
                                        <p:tgtEl>
                                          <p:spTgt spid="111"/>
                                        </p:tgtEl>
                                        <p:attrNameLst>
                                          <p:attrName>style.visibility</p:attrName>
                                        </p:attrNameLst>
                                      </p:cBhvr>
                                      <p:to>
                                        <p:strVal val="visible"/>
                                      </p:to>
                                    </p:set>
                                    <p:animEffect transition="in" filter="wipe(up)">
                                      <p:cBhvr>
                                        <p:cTn id="132" dur="500"/>
                                        <p:tgtEl>
                                          <p:spTgt spid="111"/>
                                        </p:tgtEl>
                                      </p:cBhvr>
                                    </p:animEffect>
                                  </p:childTnLst>
                                </p:cTn>
                              </p:par>
                              <p:par>
                                <p:cTn id="133" presetID="22" presetClass="entr" presetSubtype="1" fill="hold" nodeType="withEffect">
                                  <p:stCondLst>
                                    <p:cond delay="0"/>
                                  </p:stCondLst>
                                  <p:childTnLst>
                                    <p:set>
                                      <p:cBhvr>
                                        <p:cTn id="134" dur="1" fill="hold">
                                          <p:stCondLst>
                                            <p:cond delay="0"/>
                                          </p:stCondLst>
                                        </p:cTn>
                                        <p:tgtEl>
                                          <p:spTgt spid="112"/>
                                        </p:tgtEl>
                                        <p:attrNameLst>
                                          <p:attrName>style.visibility</p:attrName>
                                        </p:attrNameLst>
                                      </p:cBhvr>
                                      <p:to>
                                        <p:strVal val="visible"/>
                                      </p:to>
                                    </p:set>
                                    <p:animEffect transition="in" filter="wipe(up)">
                                      <p:cBhvr>
                                        <p:cTn id="135"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35" grpId="0"/>
      <p:bldP spid="36" grpId="0" animBg="1"/>
      <p:bldP spid="113" grpId="0"/>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Left Brace 35">
            <a:extLst>
              <a:ext uri="{FF2B5EF4-FFF2-40B4-BE49-F238E27FC236}">
                <a16:creationId xmlns:a16="http://schemas.microsoft.com/office/drawing/2014/main" id="{39F963EC-3524-4A85-911B-1EB43A4D45F0}"/>
              </a:ext>
            </a:extLst>
          </p:cNvPr>
          <p:cNvSpPr/>
          <p:nvPr/>
        </p:nvSpPr>
        <p:spPr>
          <a:xfrm>
            <a:off x="4635796" y="1493334"/>
            <a:ext cx="717064" cy="3858682"/>
          </a:xfrm>
          <a:prstGeom prst="leftBrace">
            <a:avLst>
              <a:gd name="adj1" fmla="val 8333"/>
              <a:gd name="adj2" fmla="val 47538"/>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Arrow Connector 36">
            <a:extLst>
              <a:ext uri="{FF2B5EF4-FFF2-40B4-BE49-F238E27FC236}">
                <a16:creationId xmlns:a16="http://schemas.microsoft.com/office/drawing/2014/main" id="{D5CBCDEA-F550-4ED0-BD88-5011296ED47F}"/>
              </a:ext>
            </a:extLst>
          </p:cNvPr>
          <p:cNvCxnSpPr>
            <a:cxnSpLocks/>
          </p:cNvCxnSpPr>
          <p:nvPr/>
        </p:nvCxnSpPr>
        <p:spPr>
          <a:xfrm>
            <a:off x="6496313"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3E32E4A-1094-4F21-92CA-DD8E85E4BFCB}"/>
              </a:ext>
            </a:extLst>
          </p:cNvPr>
          <p:cNvCxnSpPr>
            <a:cxnSpLocks/>
          </p:cNvCxnSpPr>
          <p:nvPr/>
        </p:nvCxnSpPr>
        <p:spPr>
          <a:xfrm>
            <a:off x="7045008"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006AEAD9-D4C0-4AB9-A6BD-61447D68A946}"/>
              </a:ext>
            </a:extLst>
          </p:cNvPr>
          <p:cNvCxnSpPr>
            <a:cxnSpLocks/>
          </p:cNvCxnSpPr>
          <p:nvPr/>
        </p:nvCxnSpPr>
        <p:spPr>
          <a:xfrm>
            <a:off x="6225579"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A17B3E1-16CE-44CA-A542-AF512E3E9DC1}"/>
              </a:ext>
            </a:extLst>
          </p:cNvPr>
          <p:cNvCxnSpPr>
            <a:cxnSpLocks/>
          </p:cNvCxnSpPr>
          <p:nvPr/>
        </p:nvCxnSpPr>
        <p:spPr>
          <a:xfrm>
            <a:off x="7319992"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46EF9AC0-176A-4D2A-836F-45B8EE38BB77}"/>
              </a:ext>
            </a:extLst>
          </p:cNvPr>
          <p:cNvCxnSpPr>
            <a:cxnSpLocks/>
          </p:cNvCxnSpPr>
          <p:nvPr/>
        </p:nvCxnSpPr>
        <p:spPr>
          <a:xfrm>
            <a:off x="5955840"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9109BA6E-68CD-4A85-893C-9EDA79006C41}"/>
              </a:ext>
            </a:extLst>
          </p:cNvPr>
          <p:cNvCxnSpPr>
            <a:cxnSpLocks/>
          </p:cNvCxnSpPr>
          <p:nvPr/>
        </p:nvCxnSpPr>
        <p:spPr>
          <a:xfrm>
            <a:off x="7594975"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68" name="Group 67">
            <a:extLst>
              <a:ext uri="{FF2B5EF4-FFF2-40B4-BE49-F238E27FC236}">
                <a16:creationId xmlns:a16="http://schemas.microsoft.com/office/drawing/2014/main" id="{5B4718B0-FC12-4778-8E29-DB826CD6EFAE}"/>
              </a:ext>
            </a:extLst>
          </p:cNvPr>
          <p:cNvGrpSpPr/>
          <p:nvPr/>
        </p:nvGrpSpPr>
        <p:grpSpPr>
          <a:xfrm>
            <a:off x="8099190" y="1493334"/>
            <a:ext cx="2473377" cy="1243084"/>
            <a:chOff x="5538866" y="1245283"/>
            <a:chExt cx="2473377" cy="1243084"/>
          </a:xfrm>
        </p:grpSpPr>
        <p:sp>
          <p:nvSpPr>
            <p:cNvPr id="69" name="Rectangle 68">
              <a:extLst>
                <a:ext uri="{FF2B5EF4-FFF2-40B4-BE49-F238E27FC236}">
                  <a16:creationId xmlns:a16="http://schemas.microsoft.com/office/drawing/2014/main" id="{CE522F96-A6F3-45BC-A9D5-A06F7458CF95}"/>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Arrow Connector 69">
              <a:extLst>
                <a:ext uri="{FF2B5EF4-FFF2-40B4-BE49-F238E27FC236}">
                  <a16:creationId xmlns:a16="http://schemas.microsoft.com/office/drawing/2014/main" id="{387EE438-A6A3-4E47-9660-48F856257FD3}"/>
                </a:ext>
              </a:extLst>
            </p:cNvPr>
            <p:cNvCxnSpPr>
              <a:cxnSpLocks/>
              <a:endCxn id="6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71" name="Straight Arrow Connector 70">
            <a:extLst>
              <a:ext uri="{FF2B5EF4-FFF2-40B4-BE49-F238E27FC236}">
                <a16:creationId xmlns:a16="http://schemas.microsoft.com/office/drawing/2014/main" id="{FD0FD5A8-3EB9-43F3-894A-890900FA1E4A}"/>
              </a:ext>
            </a:extLst>
          </p:cNvPr>
          <p:cNvCxnSpPr>
            <a:cxnSpLocks/>
          </p:cNvCxnSpPr>
          <p:nvPr/>
        </p:nvCxnSpPr>
        <p:spPr>
          <a:xfrm>
            <a:off x="9065143"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B28D4953-5347-4AB9-9430-B3C103F6518B}"/>
              </a:ext>
            </a:extLst>
          </p:cNvPr>
          <p:cNvCxnSpPr>
            <a:cxnSpLocks/>
          </p:cNvCxnSpPr>
          <p:nvPr/>
        </p:nvCxnSpPr>
        <p:spPr>
          <a:xfrm>
            <a:off x="9613838"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32E5233D-DB5E-4597-9BB0-675764E8BED4}"/>
              </a:ext>
            </a:extLst>
          </p:cNvPr>
          <p:cNvCxnSpPr>
            <a:cxnSpLocks/>
          </p:cNvCxnSpPr>
          <p:nvPr/>
        </p:nvCxnSpPr>
        <p:spPr>
          <a:xfrm>
            <a:off x="8794409"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23F6B4CC-4CB9-4C37-8598-A107D11BCDE1}"/>
              </a:ext>
            </a:extLst>
          </p:cNvPr>
          <p:cNvCxnSpPr>
            <a:cxnSpLocks/>
          </p:cNvCxnSpPr>
          <p:nvPr/>
        </p:nvCxnSpPr>
        <p:spPr>
          <a:xfrm>
            <a:off x="9888822"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D9F495CC-07D4-4FC1-B60F-FED7E397A977}"/>
              </a:ext>
            </a:extLst>
          </p:cNvPr>
          <p:cNvCxnSpPr>
            <a:cxnSpLocks/>
          </p:cNvCxnSpPr>
          <p:nvPr/>
        </p:nvCxnSpPr>
        <p:spPr>
          <a:xfrm>
            <a:off x="8524670"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DD4C37D9-8546-4712-A2E2-F9FEF7B763A1}"/>
              </a:ext>
            </a:extLst>
          </p:cNvPr>
          <p:cNvCxnSpPr>
            <a:cxnSpLocks/>
          </p:cNvCxnSpPr>
          <p:nvPr/>
        </p:nvCxnSpPr>
        <p:spPr>
          <a:xfrm>
            <a:off x="10163805"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77" name="Group 76">
            <a:extLst>
              <a:ext uri="{FF2B5EF4-FFF2-40B4-BE49-F238E27FC236}">
                <a16:creationId xmlns:a16="http://schemas.microsoft.com/office/drawing/2014/main" id="{6574A01A-61E0-4C3A-A27E-9E19ED4759BB}"/>
              </a:ext>
            </a:extLst>
          </p:cNvPr>
          <p:cNvGrpSpPr/>
          <p:nvPr/>
        </p:nvGrpSpPr>
        <p:grpSpPr>
          <a:xfrm>
            <a:off x="5530358" y="2801133"/>
            <a:ext cx="2473377" cy="1243084"/>
            <a:chOff x="5538866" y="1245283"/>
            <a:chExt cx="2473377" cy="1243084"/>
          </a:xfrm>
        </p:grpSpPr>
        <p:sp>
          <p:nvSpPr>
            <p:cNvPr id="78" name="Rectangle 77">
              <a:extLst>
                <a:ext uri="{FF2B5EF4-FFF2-40B4-BE49-F238E27FC236}">
                  <a16:creationId xmlns:a16="http://schemas.microsoft.com/office/drawing/2014/main" id="{2572A625-D7AB-41E2-BD37-6A534C4D4A9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Arrow Connector 78">
              <a:extLst>
                <a:ext uri="{FF2B5EF4-FFF2-40B4-BE49-F238E27FC236}">
                  <a16:creationId xmlns:a16="http://schemas.microsoft.com/office/drawing/2014/main" id="{EC4DA008-1DF8-42F7-99EE-8165AC1416D5}"/>
                </a:ext>
              </a:extLst>
            </p:cNvPr>
            <p:cNvCxnSpPr>
              <a:cxnSpLocks/>
              <a:endCxn id="78"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0" name="Straight Arrow Connector 79">
            <a:extLst>
              <a:ext uri="{FF2B5EF4-FFF2-40B4-BE49-F238E27FC236}">
                <a16:creationId xmlns:a16="http://schemas.microsoft.com/office/drawing/2014/main" id="{E99BF8F0-F2C8-4E5E-9CF3-BFBCC1163E9C}"/>
              </a:ext>
            </a:extLst>
          </p:cNvPr>
          <p:cNvCxnSpPr>
            <a:cxnSpLocks/>
          </p:cNvCxnSpPr>
          <p:nvPr/>
        </p:nvCxnSpPr>
        <p:spPr>
          <a:xfrm>
            <a:off x="6496311"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06F353AB-6C9D-40FC-B91F-73B64E70E979}"/>
              </a:ext>
            </a:extLst>
          </p:cNvPr>
          <p:cNvCxnSpPr>
            <a:cxnSpLocks/>
          </p:cNvCxnSpPr>
          <p:nvPr/>
        </p:nvCxnSpPr>
        <p:spPr>
          <a:xfrm>
            <a:off x="7045006"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0CE641B9-C2CD-4489-B52C-78F331958167}"/>
              </a:ext>
            </a:extLst>
          </p:cNvPr>
          <p:cNvCxnSpPr>
            <a:cxnSpLocks/>
          </p:cNvCxnSpPr>
          <p:nvPr/>
        </p:nvCxnSpPr>
        <p:spPr>
          <a:xfrm>
            <a:off x="6225577"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ECFCF485-3345-4910-85F2-FDB8BE145BE3}"/>
              </a:ext>
            </a:extLst>
          </p:cNvPr>
          <p:cNvCxnSpPr>
            <a:cxnSpLocks/>
          </p:cNvCxnSpPr>
          <p:nvPr/>
        </p:nvCxnSpPr>
        <p:spPr>
          <a:xfrm>
            <a:off x="7319990"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062E25DD-0DEF-475F-9D70-DB4DFDBE3D19}"/>
              </a:ext>
            </a:extLst>
          </p:cNvPr>
          <p:cNvCxnSpPr>
            <a:cxnSpLocks/>
          </p:cNvCxnSpPr>
          <p:nvPr/>
        </p:nvCxnSpPr>
        <p:spPr>
          <a:xfrm>
            <a:off x="5955838"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6F532541-1119-4439-B165-275831499A86}"/>
              </a:ext>
            </a:extLst>
          </p:cNvPr>
          <p:cNvCxnSpPr>
            <a:cxnSpLocks/>
          </p:cNvCxnSpPr>
          <p:nvPr/>
        </p:nvCxnSpPr>
        <p:spPr>
          <a:xfrm>
            <a:off x="7594973"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86" name="Group 85">
            <a:extLst>
              <a:ext uri="{FF2B5EF4-FFF2-40B4-BE49-F238E27FC236}">
                <a16:creationId xmlns:a16="http://schemas.microsoft.com/office/drawing/2014/main" id="{AB67EAF0-3AA1-464C-ADE1-8550BB951DDD}"/>
              </a:ext>
            </a:extLst>
          </p:cNvPr>
          <p:cNvGrpSpPr/>
          <p:nvPr/>
        </p:nvGrpSpPr>
        <p:grpSpPr>
          <a:xfrm>
            <a:off x="8099189" y="2801951"/>
            <a:ext cx="2473377" cy="1242266"/>
            <a:chOff x="5538866" y="1245283"/>
            <a:chExt cx="2473377" cy="1243084"/>
          </a:xfrm>
        </p:grpSpPr>
        <p:sp>
          <p:nvSpPr>
            <p:cNvPr id="87" name="Rectangle 86">
              <a:extLst>
                <a:ext uri="{FF2B5EF4-FFF2-40B4-BE49-F238E27FC236}">
                  <a16:creationId xmlns:a16="http://schemas.microsoft.com/office/drawing/2014/main" id="{FD9FF6EF-685A-48E9-BF5D-7B74B42D172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Arrow Connector 87">
              <a:extLst>
                <a:ext uri="{FF2B5EF4-FFF2-40B4-BE49-F238E27FC236}">
                  <a16:creationId xmlns:a16="http://schemas.microsoft.com/office/drawing/2014/main" id="{CB15D95D-CF4B-484A-9BD8-F4C9ABD1534F}"/>
                </a:ext>
              </a:extLst>
            </p:cNvPr>
            <p:cNvCxnSpPr>
              <a:cxnSpLocks/>
              <a:endCxn id="8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9" name="Straight Arrow Connector 88">
            <a:extLst>
              <a:ext uri="{FF2B5EF4-FFF2-40B4-BE49-F238E27FC236}">
                <a16:creationId xmlns:a16="http://schemas.microsoft.com/office/drawing/2014/main" id="{8567A8E4-DD17-497C-8209-C579452D36A8}"/>
              </a:ext>
            </a:extLst>
          </p:cNvPr>
          <p:cNvCxnSpPr>
            <a:cxnSpLocks/>
          </p:cNvCxnSpPr>
          <p:nvPr/>
        </p:nvCxnSpPr>
        <p:spPr>
          <a:xfrm>
            <a:off x="9065142"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18ABD1B5-FB90-42D2-B681-4B233A6E1411}"/>
              </a:ext>
            </a:extLst>
          </p:cNvPr>
          <p:cNvCxnSpPr>
            <a:cxnSpLocks/>
          </p:cNvCxnSpPr>
          <p:nvPr/>
        </p:nvCxnSpPr>
        <p:spPr>
          <a:xfrm>
            <a:off x="9613837"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97383B73-74E5-4F60-BE92-151F3224270A}"/>
              </a:ext>
            </a:extLst>
          </p:cNvPr>
          <p:cNvCxnSpPr>
            <a:cxnSpLocks/>
          </p:cNvCxnSpPr>
          <p:nvPr/>
        </p:nvCxnSpPr>
        <p:spPr>
          <a:xfrm>
            <a:off x="8794408"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5E86DD1B-1966-49BC-9DAB-C46662BCC872}"/>
              </a:ext>
            </a:extLst>
          </p:cNvPr>
          <p:cNvCxnSpPr>
            <a:cxnSpLocks/>
          </p:cNvCxnSpPr>
          <p:nvPr/>
        </p:nvCxnSpPr>
        <p:spPr>
          <a:xfrm>
            <a:off x="9888821"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40EF7440-EBEF-4D5B-BFC2-E6566AEF0F4D}"/>
              </a:ext>
            </a:extLst>
          </p:cNvPr>
          <p:cNvCxnSpPr>
            <a:cxnSpLocks/>
          </p:cNvCxnSpPr>
          <p:nvPr/>
        </p:nvCxnSpPr>
        <p:spPr>
          <a:xfrm>
            <a:off x="8524669"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5FEDA96E-3706-4F23-91BB-ACB3214DC145}"/>
              </a:ext>
            </a:extLst>
          </p:cNvPr>
          <p:cNvCxnSpPr>
            <a:cxnSpLocks/>
          </p:cNvCxnSpPr>
          <p:nvPr/>
        </p:nvCxnSpPr>
        <p:spPr>
          <a:xfrm>
            <a:off x="10163804"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95" name="Group 94">
            <a:extLst>
              <a:ext uri="{FF2B5EF4-FFF2-40B4-BE49-F238E27FC236}">
                <a16:creationId xmlns:a16="http://schemas.microsoft.com/office/drawing/2014/main" id="{7C00F3CA-5C02-4CDB-B1C5-3F3294048AB6}"/>
              </a:ext>
            </a:extLst>
          </p:cNvPr>
          <p:cNvGrpSpPr/>
          <p:nvPr/>
        </p:nvGrpSpPr>
        <p:grpSpPr>
          <a:xfrm>
            <a:off x="5530358" y="4108932"/>
            <a:ext cx="2473377" cy="1243084"/>
            <a:chOff x="5538866" y="1245283"/>
            <a:chExt cx="2473377" cy="1243084"/>
          </a:xfrm>
        </p:grpSpPr>
        <p:sp>
          <p:nvSpPr>
            <p:cNvPr id="96" name="Rectangle 95">
              <a:extLst>
                <a:ext uri="{FF2B5EF4-FFF2-40B4-BE49-F238E27FC236}">
                  <a16:creationId xmlns:a16="http://schemas.microsoft.com/office/drawing/2014/main" id="{59D27B6D-FD92-48E1-8E0F-0C0098DE39E9}"/>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Arrow Connector 96">
              <a:extLst>
                <a:ext uri="{FF2B5EF4-FFF2-40B4-BE49-F238E27FC236}">
                  <a16:creationId xmlns:a16="http://schemas.microsoft.com/office/drawing/2014/main" id="{1A2D5589-2B1B-4582-8E98-33A45F0E9FA9}"/>
                </a:ext>
              </a:extLst>
            </p:cNvPr>
            <p:cNvCxnSpPr>
              <a:cxnSpLocks/>
              <a:endCxn id="9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98" name="Straight Arrow Connector 97">
            <a:extLst>
              <a:ext uri="{FF2B5EF4-FFF2-40B4-BE49-F238E27FC236}">
                <a16:creationId xmlns:a16="http://schemas.microsoft.com/office/drawing/2014/main" id="{671DB4A5-CABB-43B7-AAF2-A88E9C65ED89}"/>
              </a:ext>
            </a:extLst>
          </p:cNvPr>
          <p:cNvCxnSpPr>
            <a:cxnSpLocks/>
          </p:cNvCxnSpPr>
          <p:nvPr/>
        </p:nvCxnSpPr>
        <p:spPr>
          <a:xfrm>
            <a:off x="649631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EB6E2C77-FCBF-4BB6-A953-50C77303E7DD}"/>
              </a:ext>
            </a:extLst>
          </p:cNvPr>
          <p:cNvCxnSpPr>
            <a:cxnSpLocks/>
          </p:cNvCxnSpPr>
          <p:nvPr/>
        </p:nvCxnSpPr>
        <p:spPr>
          <a:xfrm>
            <a:off x="704500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BE31F6FB-6549-4261-9627-22A44363BEA3}"/>
              </a:ext>
            </a:extLst>
          </p:cNvPr>
          <p:cNvCxnSpPr>
            <a:cxnSpLocks/>
          </p:cNvCxnSpPr>
          <p:nvPr/>
        </p:nvCxnSpPr>
        <p:spPr>
          <a:xfrm>
            <a:off x="622557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3C50FF63-A42B-476C-9724-F644488C017B}"/>
              </a:ext>
            </a:extLst>
          </p:cNvPr>
          <p:cNvCxnSpPr>
            <a:cxnSpLocks/>
          </p:cNvCxnSpPr>
          <p:nvPr/>
        </p:nvCxnSpPr>
        <p:spPr>
          <a:xfrm>
            <a:off x="731999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AF3B2056-B209-408A-B968-44F3D9999A15}"/>
              </a:ext>
            </a:extLst>
          </p:cNvPr>
          <p:cNvCxnSpPr>
            <a:cxnSpLocks/>
          </p:cNvCxnSpPr>
          <p:nvPr/>
        </p:nvCxnSpPr>
        <p:spPr>
          <a:xfrm>
            <a:off x="595583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5160754A-ECC7-497F-B99E-11F1BD31C3C2}"/>
              </a:ext>
            </a:extLst>
          </p:cNvPr>
          <p:cNvCxnSpPr>
            <a:cxnSpLocks/>
          </p:cNvCxnSpPr>
          <p:nvPr/>
        </p:nvCxnSpPr>
        <p:spPr>
          <a:xfrm>
            <a:off x="759497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104" name="Group 103">
            <a:extLst>
              <a:ext uri="{FF2B5EF4-FFF2-40B4-BE49-F238E27FC236}">
                <a16:creationId xmlns:a16="http://schemas.microsoft.com/office/drawing/2014/main" id="{9FE81437-FC51-490D-85A1-772C7D4C7472}"/>
              </a:ext>
            </a:extLst>
          </p:cNvPr>
          <p:cNvGrpSpPr/>
          <p:nvPr/>
        </p:nvGrpSpPr>
        <p:grpSpPr>
          <a:xfrm>
            <a:off x="8099188" y="4108932"/>
            <a:ext cx="2473377" cy="1243084"/>
            <a:chOff x="5538866" y="1245283"/>
            <a:chExt cx="2473377" cy="1243084"/>
          </a:xfrm>
        </p:grpSpPr>
        <p:sp>
          <p:nvSpPr>
            <p:cNvPr id="105" name="Rectangle 104">
              <a:extLst>
                <a:ext uri="{FF2B5EF4-FFF2-40B4-BE49-F238E27FC236}">
                  <a16:creationId xmlns:a16="http://schemas.microsoft.com/office/drawing/2014/main" id="{92B3F21C-D16C-4849-84B0-D279D98FB9C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Straight Arrow Connector 105">
              <a:extLst>
                <a:ext uri="{FF2B5EF4-FFF2-40B4-BE49-F238E27FC236}">
                  <a16:creationId xmlns:a16="http://schemas.microsoft.com/office/drawing/2014/main" id="{593E0FE6-C5C8-4E1F-B461-636C89F0D695}"/>
                </a:ext>
              </a:extLst>
            </p:cNvPr>
            <p:cNvCxnSpPr>
              <a:cxnSpLocks/>
              <a:endCxn id="105"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7" name="Straight Arrow Connector 106">
            <a:extLst>
              <a:ext uri="{FF2B5EF4-FFF2-40B4-BE49-F238E27FC236}">
                <a16:creationId xmlns:a16="http://schemas.microsoft.com/office/drawing/2014/main" id="{2625B192-3B31-4886-B38C-F73E09B631BE}"/>
              </a:ext>
            </a:extLst>
          </p:cNvPr>
          <p:cNvCxnSpPr>
            <a:cxnSpLocks/>
          </p:cNvCxnSpPr>
          <p:nvPr/>
        </p:nvCxnSpPr>
        <p:spPr>
          <a:xfrm>
            <a:off x="906514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B3D6E47F-0C71-48A5-A582-BD9129DE3E11}"/>
              </a:ext>
            </a:extLst>
          </p:cNvPr>
          <p:cNvCxnSpPr>
            <a:cxnSpLocks/>
          </p:cNvCxnSpPr>
          <p:nvPr/>
        </p:nvCxnSpPr>
        <p:spPr>
          <a:xfrm>
            <a:off x="961383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1A73B15B-F7F5-4FA5-8965-0AD848EE7DC2}"/>
              </a:ext>
            </a:extLst>
          </p:cNvPr>
          <p:cNvCxnSpPr>
            <a:cxnSpLocks/>
          </p:cNvCxnSpPr>
          <p:nvPr/>
        </p:nvCxnSpPr>
        <p:spPr>
          <a:xfrm>
            <a:off x="879440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FB519DF2-B473-4F91-9425-36975B13D0F0}"/>
              </a:ext>
            </a:extLst>
          </p:cNvPr>
          <p:cNvCxnSpPr>
            <a:cxnSpLocks/>
          </p:cNvCxnSpPr>
          <p:nvPr/>
        </p:nvCxnSpPr>
        <p:spPr>
          <a:xfrm>
            <a:off x="988882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2C420BA0-08CC-4D1C-8598-EA0D893CB4EC}"/>
              </a:ext>
            </a:extLst>
          </p:cNvPr>
          <p:cNvCxnSpPr>
            <a:cxnSpLocks/>
          </p:cNvCxnSpPr>
          <p:nvPr/>
        </p:nvCxnSpPr>
        <p:spPr>
          <a:xfrm>
            <a:off x="852466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6691C94A-7437-445A-8F2A-68381A9B639C}"/>
              </a:ext>
            </a:extLst>
          </p:cNvPr>
          <p:cNvCxnSpPr>
            <a:cxnSpLocks/>
          </p:cNvCxnSpPr>
          <p:nvPr/>
        </p:nvCxnSpPr>
        <p:spPr>
          <a:xfrm>
            <a:off x="1016380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3" name="TextBox 112">
            <a:extLst>
              <a:ext uri="{FF2B5EF4-FFF2-40B4-BE49-F238E27FC236}">
                <a16:creationId xmlns:a16="http://schemas.microsoft.com/office/drawing/2014/main" id="{27F5104F-771B-42D0-A306-F797201340DD}"/>
              </a:ext>
            </a:extLst>
          </p:cNvPr>
          <p:cNvSpPr txBox="1"/>
          <p:nvPr/>
        </p:nvSpPr>
        <p:spPr>
          <a:xfrm>
            <a:off x="1647209" y="4587751"/>
            <a:ext cx="3346480" cy="14219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The </a:t>
            </a:r>
            <a:r>
              <a:rPr lang="en-US" sz="2400" b="1" i="1" dirty="0">
                <a:solidFill>
                  <a:schemeClr val="tx2"/>
                </a:solidFill>
              </a:rPr>
              <a:t>loop</a:t>
            </a:r>
            <a:r>
              <a:rPr lang="en-US" sz="2400" dirty="0">
                <a:solidFill>
                  <a:schemeClr val="bg1"/>
                </a:solidFill>
              </a:rPr>
              <a:t> directive informs the compiler which loops to parallelize.</a:t>
            </a:r>
          </a:p>
        </p:txBody>
      </p:sp>
      <p:grpSp>
        <p:nvGrpSpPr>
          <p:cNvPr id="3" name="Group 2">
            <a:extLst>
              <a:ext uri="{FF2B5EF4-FFF2-40B4-BE49-F238E27FC236}">
                <a16:creationId xmlns:a16="http://schemas.microsoft.com/office/drawing/2014/main" id="{53E479E1-4FD0-4C15-BADE-BFCA910312A0}"/>
              </a:ext>
            </a:extLst>
          </p:cNvPr>
          <p:cNvGrpSpPr/>
          <p:nvPr/>
        </p:nvGrpSpPr>
        <p:grpSpPr>
          <a:xfrm>
            <a:off x="442274" y="2453699"/>
            <a:ext cx="4333766" cy="2086725"/>
            <a:chOff x="441370" y="2258931"/>
            <a:chExt cx="4333766" cy="2086725"/>
          </a:xfrm>
        </p:grpSpPr>
        <p:sp>
          <p:nvSpPr>
            <p:cNvPr id="63" name="TextBox 62">
              <a:extLst>
                <a:ext uri="{FF2B5EF4-FFF2-40B4-BE49-F238E27FC236}">
                  <a16:creationId xmlns:a16="http://schemas.microsoft.com/office/drawing/2014/main" id="{41E972B5-3CD8-4F6C-A57F-1482BDE875BB}"/>
                </a:ext>
              </a:extLst>
            </p:cNvPr>
            <p:cNvSpPr txBox="1"/>
            <p:nvPr/>
          </p:nvSpPr>
          <p:spPr>
            <a:xfrm>
              <a:off x="441370" y="2258931"/>
              <a:ext cx="4333766" cy="2086725"/>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8E4000"/>
                  </a:solidFill>
                  <a:latin typeface="Consolas" panose="020B0609020204030204" pitchFamily="49" charset="0"/>
                </a:rPr>
                <a:t>!$</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loop</a:t>
              </a: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rgbClr val="8E4000"/>
                  </a:solidFill>
                  <a:latin typeface="Consolas" panose="020B0609020204030204" pitchFamily="49" charset="0"/>
                </a:rPr>
                <a:t>!$</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end parallel</a:t>
              </a:r>
            </a:p>
          </p:txBody>
        </p:sp>
        <p:sp>
          <p:nvSpPr>
            <p:cNvPr id="64" name="Rectangle 63">
              <a:extLst>
                <a:ext uri="{FF2B5EF4-FFF2-40B4-BE49-F238E27FC236}">
                  <a16:creationId xmlns:a16="http://schemas.microsoft.com/office/drawing/2014/main" id="{0E07F37E-29F1-49F6-A130-DC4A42DB8F85}"/>
                </a:ext>
              </a:extLst>
            </p:cNvPr>
            <p:cNvSpPr/>
            <p:nvPr/>
          </p:nvSpPr>
          <p:spPr>
            <a:xfrm>
              <a:off x="843982" y="3066745"/>
              <a:ext cx="3706794" cy="840230"/>
            </a:xfrm>
            <a:prstGeom prst="rect">
              <a:avLst/>
            </a:prstGeom>
          </p:spPr>
          <p:txBody>
            <a:bodyPr wrap="square">
              <a:spAutoFit/>
            </a:bodyPr>
            <a:lstStyle/>
            <a:p>
              <a:pPr>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err="1">
                  <a:solidFill>
                    <a:srgbClr val="3051FF"/>
                  </a:solidFill>
                  <a:latin typeface="Consolas" panose="020B0609020204030204" pitchFamily="49" charset="0"/>
                  <a:cs typeface="Courier New" panose="02070309020205020404" pitchFamily="49" charset="0"/>
                </a:rPr>
                <a:t>i</a:t>
              </a:r>
              <a:r>
                <a:rPr lang="en-US" dirty="0">
                  <a:solidFill>
                    <a:srgbClr val="3051FF"/>
                  </a:solidFill>
                  <a:latin typeface="Consolas" panose="020B0609020204030204" pitchFamily="49" charset="0"/>
                  <a:cs typeface="Courier New" panose="02070309020205020404" pitchFamily="49" charset="0"/>
                </a:rPr>
                <a:t>=1,N</a:t>
              </a:r>
            </a:p>
            <a:p>
              <a:pPr>
                <a:lnSpc>
                  <a:spcPct val="90000"/>
                </a:lnSpc>
              </a:pPr>
              <a:r>
                <a:rPr lang="en-US" dirty="0">
                  <a:solidFill>
                    <a:srgbClr val="3051FF"/>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do-something</a:t>
              </a:r>
            </a:p>
            <a:p>
              <a:pPr>
                <a:lnSpc>
                  <a:spcPct val="90000"/>
                </a:lnSpc>
              </a:pPr>
              <a:r>
                <a:rPr lang="en-US" dirty="0">
                  <a:solidFill>
                    <a:srgbClr val="3051FF"/>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endParaRPr>
            </a:p>
          </p:txBody>
        </p:sp>
      </p:grpSp>
    </p:spTree>
    <p:extLst>
      <p:ext uri="{BB962C8B-B14F-4D97-AF65-F5344CB8AC3E}">
        <p14:creationId xmlns:p14="http://schemas.microsoft.com/office/powerpoint/2010/main" val="348704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500"/>
                                        <p:tgtEl>
                                          <p:spTgt spid="113"/>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xit" presetSubtype="32" fill="hold" grpId="0" nodeType="clickEffect">
                                  <p:stCondLst>
                                    <p:cond delay="0"/>
                                  </p:stCondLst>
                                  <p:childTnLst>
                                    <p:anim calcmode="lin" valueType="num">
                                      <p:cBhvr>
                                        <p:cTn id="11" dur="500"/>
                                        <p:tgtEl>
                                          <p:spTgt spid="24"/>
                                        </p:tgtEl>
                                        <p:attrNameLst>
                                          <p:attrName>ppt_w</p:attrName>
                                        </p:attrNameLst>
                                      </p:cBhvr>
                                      <p:tavLst>
                                        <p:tav tm="0">
                                          <p:val>
                                            <p:strVal val="ppt_w"/>
                                          </p:val>
                                        </p:tav>
                                        <p:tav tm="100000">
                                          <p:val>
                                            <p:fltVal val="0"/>
                                          </p:val>
                                        </p:tav>
                                      </p:tavLst>
                                    </p:anim>
                                    <p:anim calcmode="lin" valueType="num">
                                      <p:cBhvr>
                                        <p:cTn id="12" dur="500"/>
                                        <p:tgtEl>
                                          <p:spTgt spid="24"/>
                                        </p:tgtEl>
                                        <p:attrNameLst>
                                          <p:attrName>ppt_h</p:attrName>
                                        </p:attrNameLst>
                                      </p:cBhvr>
                                      <p:tavLst>
                                        <p:tav tm="0">
                                          <p:val>
                                            <p:strVal val="ppt_h"/>
                                          </p:val>
                                        </p:tav>
                                        <p:tav tm="100000">
                                          <p:val>
                                            <p:fltVal val="0"/>
                                          </p:val>
                                        </p:tav>
                                      </p:tavLst>
                                    </p:anim>
                                    <p:animEffect transition="out" filter="fade">
                                      <p:cBhvr>
                                        <p:cTn id="13" dur="500"/>
                                        <p:tgtEl>
                                          <p:spTgt spid="24"/>
                                        </p:tgtEl>
                                      </p:cBhvr>
                                    </p:animEffect>
                                    <p:set>
                                      <p:cBhvr>
                                        <p:cTn id="14" dur="1" fill="hold">
                                          <p:stCondLst>
                                            <p:cond delay="499"/>
                                          </p:stCondLst>
                                        </p:cTn>
                                        <p:tgtEl>
                                          <p:spTgt spid="24"/>
                                        </p:tgtEl>
                                        <p:attrNameLst>
                                          <p:attrName>style.visibility</p:attrName>
                                        </p:attrNameLst>
                                      </p:cBhvr>
                                      <p:to>
                                        <p:strVal val="hidden"/>
                                      </p:to>
                                    </p:set>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36"/>
                                        </p:tgtEl>
                                        <p:attrNameLst>
                                          <p:attrName>style.visibility</p:attrName>
                                        </p:attrNameLst>
                                      </p:cBhvr>
                                      <p:to>
                                        <p:strVal val="visible"/>
                                      </p:to>
                                    </p:set>
                                    <p:anim calcmode="lin" valueType="num">
                                      <p:cBhvr>
                                        <p:cTn id="18" dur="500" fill="hold"/>
                                        <p:tgtEl>
                                          <p:spTgt spid="36"/>
                                        </p:tgtEl>
                                        <p:attrNameLst>
                                          <p:attrName>ppt_w</p:attrName>
                                        </p:attrNameLst>
                                      </p:cBhvr>
                                      <p:tavLst>
                                        <p:tav tm="0">
                                          <p:val>
                                            <p:fltVal val="0"/>
                                          </p:val>
                                        </p:tav>
                                        <p:tav tm="100000">
                                          <p:val>
                                            <p:strVal val="#ppt_w"/>
                                          </p:val>
                                        </p:tav>
                                      </p:tavLst>
                                    </p:anim>
                                    <p:anim calcmode="lin" valueType="num">
                                      <p:cBhvr>
                                        <p:cTn id="19" dur="500" fill="hold"/>
                                        <p:tgtEl>
                                          <p:spTgt spid="36"/>
                                        </p:tgtEl>
                                        <p:attrNameLst>
                                          <p:attrName>ppt_h</p:attrName>
                                        </p:attrNameLst>
                                      </p:cBhvr>
                                      <p:tavLst>
                                        <p:tav tm="0">
                                          <p:val>
                                            <p:fltVal val="0"/>
                                          </p:val>
                                        </p:tav>
                                        <p:tav tm="100000">
                                          <p:val>
                                            <p:strVal val="#ppt_h"/>
                                          </p:val>
                                        </p:tav>
                                      </p:tavLst>
                                    </p:anim>
                                    <p:animEffect transition="in" filter="fade">
                                      <p:cBhvr>
                                        <p:cTn id="20" dur="500"/>
                                        <p:tgtEl>
                                          <p:spTgt spid="36"/>
                                        </p:tgtEl>
                                      </p:cBhvr>
                                    </p:animEffect>
                                  </p:childTnLst>
                                </p:cTn>
                              </p:par>
                            </p:childTnLst>
                          </p:cTn>
                        </p:par>
                        <p:par>
                          <p:cTn id="21" fill="hold">
                            <p:stCondLst>
                              <p:cond delay="1000"/>
                            </p:stCondLst>
                            <p:childTnLst>
                              <p:par>
                                <p:cTn id="22" presetID="22" presetClass="entr" presetSubtype="1" fill="hold" nodeType="after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wipe(up)">
                                      <p:cBhvr>
                                        <p:cTn id="24" dur="500"/>
                                        <p:tgtEl>
                                          <p:spTgt spid="37"/>
                                        </p:tgtEl>
                                      </p:cBhvr>
                                    </p:animEffect>
                                  </p:childTnLst>
                                </p:cTn>
                              </p:par>
                              <p:par>
                                <p:cTn id="25" presetID="22" presetClass="entr" presetSubtype="1" fill="hold"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wipe(up)">
                                      <p:cBhvr>
                                        <p:cTn id="27" dur="500"/>
                                        <p:tgtEl>
                                          <p:spTgt spid="38"/>
                                        </p:tgtEl>
                                      </p:cBhvr>
                                    </p:animEffect>
                                  </p:childTnLst>
                                </p:cTn>
                              </p:par>
                              <p:par>
                                <p:cTn id="28" presetID="22" presetClass="entr" presetSubtype="1" fill="hold" nodeType="withEffect">
                                  <p:stCondLst>
                                    <p:cond delay="0"/>
                                  </p:stCondLst>
                                  <p:childTnLst>
                                    <p:set>
                                      <p:cBhvr>
                                        <p:cTn id="29" dur="1" fill="hold">
                                          <p:stCondLst>
                                            <p:cond delay="0"/>
                                          </p:stCondLst>
                                        </p:cTn>
                                        <p:tgtEl>
                                          <p:spTgt spid="71"/>
                                        </p:tgtEl>
                                        <p:attrNameLst>
                                          <p:attrName>style.visibility</p:attrName>
                                        </p:attrNameLst>
                                      </p:cBhvr>
                                      <p:to>
                                        <p:strVal val="visible"/>
                                      </p:to>
                                    </p:set>
                                    <p:animEffect transition="in" filter="wipe(up)">
                                      <p:cBhvr>
                                        <p:cTn id="30" dur="500"/>
                                        <p:tgtEl>
                                          <p:spTgt spid="71"/>
                                        </p:tgtEl>
                                      </p:cBhvr>
                                    </p:animEffect>
                                  </p:childTnLst>
                                </p:cTn>
                              </p:par>
                              <p:par>
                                <p:cTn id="31" presetID="22" presetClass="entr" presetSubtype="1" fill="hold" nodeType="withEffect">
                                  <p:stCondLst>
                                    <p:cond delay="0"/>
                                  </p:stCondLst>
                                  <p:childTnLst>
                                    <p:set>
                                      <p:cBhvr>
                                        <p:cTn id="32" dur="1" fill="hold">
                                          <p:stCondLst>
                                            <p:cond delay="0"/>
                                          </p:stCondLst>
                                        </p:cTn>
                                        <p:tgtEl>
                                          <p:spTgt spid="72"/>
                                        </p:tgtEl>
                                        <p:attrNameLst>
                                          <p:attrName>style.visibility</p:attrName>
                                        </p:attrNameLst>
                                      </p:cBhvr>
                                      <p:to>
                                        <p:strVal val="visible"/>
                                      </p:to>
                                    </p:set>
                                    <p:animEffect transition="in" filter="wipe(up)">
                                      <p:cBhvr>
                                        <p:cTn id="33" dur="500"/>
                                        <p:tgtEl>
                                          <p:spTgt spid="72"/>
                                        </p:tgtEl>
                                      </p:cBhvr>
                                    </p:animEffect>
                                  </p:childTnLst>
                                </p:cTn>
                              </p:par>
                              <p:par>
                                <p:cTn id="34" presetID="22" presetClass="entr" presetSubtype="1" fill="hold" nodeType="withEffect">
                                  <p:stCondLst>
                                    <p:cond delay="0"/>
                                  </p:stCondLst>
                                  <p:childTnLst>
                                    <p:set>
                                      <p:cBhvr>
                                        <p:cTn id="35" dur="1" fill="hold">
                                          <p:stCondLst>
                                            <p:cond delay="0"/>
                                          </p:stCondLst>
                                        </p:cTn>
                                        <p:tgtEl>
                                          <p:spTgt spid="80"/>
                                        </p:tgtEl>
                                        <p:attrNameLst>
                                          <p:attrName>style.visibility</p:attrName>
                                        </p:attrNameLst>
                                      </p:cBhvr>
                                      <p:to>
                                        <p:strVal val="visible"/>
                                      </p:to>
                                    </p:set>
                                    <p:animEffect transition="in" filter="wipe(up)">
                                      <p:cBhvr>
                                        <p:cTn id="36" dur="500"/>
                                        <p:tgtEl>
                                          <p:spTgt spid="80"/>
                                        </p:tgtEl>
                                      </p:cBhvr>
                                    </p:animEffect>
                                  </p:childTnLst>
                                </p:cTn>
                              </p:par>
                              <p:par>
                                <p:cTn id="37" presetID="22" presetClass="entr" presetSubtype="1" fill="hold" nodeType="withEffect">
                                  <p:stCondLst>
                                    <p:cond delay="0"/>
                                  </p:stCondLst>
                                  <p:childTnLst>
                                    <p:set>
                                      <p:cBhvr>
                                        <p:cTn id="38" dur="1" fill="hold">
                                          <p:stCondLst>
                                            <p:cond delay="0"/>
                                          </p:stCondLst>
                                        </p:cTn>
                                        <p:tgtEl>
                                          <p:spTgt spid="81"/>
                                        </p:tgtEl>
                                        <p:attrNameLst>
                                          <p:attrName>style.visibility</p:attrName>
                                        </p:attrNameLst>
                                      </p:cBhvr>
                                      <p:to>
                                        <p:strVal val="visible"/>
                                      </p:to>
                                    </p:set>
                                    <p:animEffect transition="in" filter="wipe(up)">
                                      <p:cBhvr>
                                        <p:cTn id="39" dur="500"/>
                                        <p:tgtEl>
                                          <p:spTgt spid="81"/>
                                        </p:tgtEl>
                                      </p:cBhvr>
                                    </p:animEffect>
                                  </p:childTnLst>
                                </p:cTn>
                              </p:par>
                              <p:par>
                                <p:cTn id="40" presetID="22" presetClass="entr" presetSubtype="1" fill="hold" nodeType="withEffect">
                                  <p:stCondLst>
                                    <p:cond delay="0"/>
                                  </p:stCondLst>
                                  <p:childTnLst>
                                    <p:set>
                                      <p:cBhvr>
                                        <p:cTn id="41" dur="1" fill="hold">
                                          <p:stCondLst>
                                            <p:cond delay="0"/>
                                          </p:stCondLst>
                                        </p:cTn>
                                        <p:tgtEl>
                                          <p:spTgt spid="89"/>
                                        </p:tgtEl>
                                        <p:attrNameLst>
                                          <p:attrName>style.visibility</p:attrName>
                                        </p:attrNameLst>
                                      </p:cBhvr>
                                      <p:to>
                                        <p:strVal val="visible"/>
                                      </p:to>
                                    </p:set>
                                    <p:animEffect transition="in" filter="wipe(up)">
                                      <p:cBhvr>
                                        <p:cTn id="42" dur="500"/>
                                        <p:tgtEl>
                                          <p:spTgt spid="89"/>
                                        </p:tgtEl>
                                      </p:cBhvr>
                                    </p:animEffect>
                                  </p:childTnLst>
                                </p:cTn>
                              </p:par>
                              <p:par>
                                <p:cTn id="43" presetID="22" presetClass="entr" presetSubtype="1" fill="hold" nodeType="withEffect">
                                  <p:stCondLst>
                                    <p:cond delay="0"/>
                                  </p:stCondLst>
                                  <p:childTnLst>
                                    <p:set>
                                      <p:cBhvr>
                                        <p:cTn id="44" dur="1" fill="hold">
                                          <p:stCondLst>
                                            <p:cond delay="0"/>
                                          </p:stCondLst>
                                        </p:cTn>
                                        <p:tgtEl>
                                          <p:spTgt spid="90"/>
                                        </p:tgtEl>
                                        <p:attrNameLst>
                                          <p:attrName>style.visibility</p:attrName>
                                        </p:attrNameLst>
                                      </p:cBhvr>
                                      <p:to>
                                        <p:strVal val="visible"/>
                                      </p:to>
                                    </p:set>
                                    <p:animEffect transition="in" filter="wipe(up)">
                                      <p:cBhvr>
                                        <p:cTn id="45" dur="500"/>
                                        <p:tgtEl>
                                          <p:spTgt spid="90"/>
                                        </p:tgtEl>
                                      </p:cBhvr>
                                    </p:animEffect>
                                  </p:childTnLst>
                                </p:cTn>
                              </p:par>
                              <p:par>
                                <p:cTn id="46" presetID="22" presetClass="entr" presetSubtype="1" fill="hold" nodeType="withEffect">
                                  <p:stCondLst>
                                    <p:cond delay="0"/>
                                  </p:stCondLst>
                                  <p:childTnLst>
                                    <p:set>
                                      <p:cBhvr>
                                        <p:cTn id="47" dur="1" fill="hold">
                                          <p:stCondLst>
                                            <p:cond delay="0"/>
                                          </p:stCondLst>
                                        </p:cTn>
                                        <p:tgtEl>
                                          <p:spTgt spid="98"/>
                                        </p:tgtEl>
                                        <p:attrNameLst>
                                          <p:attrName>style.visibility</p:attrName>
                                        </p:attrNameLst>
                                      </p:cBhvr>
                                      <p:to>
                                        <p:strVal val="visible"/>
                                      </p:to>
                                    </p:set>
                                    <p:animEffect transition="in" filter="wipe(up)">
                                      <p:cBhvr>
                                        <p:cTn id="48" dur="500"/>
                                        <p:tgtEl>
                                          <p:spTgt spid="98"/>
                                        </p:tgtEl>
                                      </p:cBhvr>
                                    </p:animEffect>
                                  </p:childTnLst>
                                </p:cTn>
                              </p:par>
                              <p:par>
                                <p:cTn id="49" presetID="22" presetClass="entr" presetSubtype="1" fill="hold" nodeType="withEffect">
                                  <p:stCondLst>
                                    <p:cond delay="0"/>
                                  </p:stCondLst>
                                  <p:childTnLst>
                                    <p:set>
                                      <p:cBhvr>
                                        <p:cTn id="50" dur="1" fill="hold">
                                          <p:stCondLst>
                                            <p:cond delay="0"/>
                                          </p:stCondLst>
                                        </p:cTn>
                                        <p:tgtEl>
                                          <p:spTgt spid="99"/>
                                        </p:tgtEl>
                                        <p:attrNameLst>
                                          <p:attrName>style.visibility</p:attrName>
                                        </p:attrNameLst>
                                      </p:cBhvr>
                                      <p:to>
                                        <p:strVal val="visible"/>
                                      </p:to>
                                    </p:set>
                                    <p:animEffect transition="in" filter="wipe(up)">
                                      <p:cBhvr>
                                        <p:cTn id="51" dur="500"/>
                                        <p:tgtEl>
                                          <p:spTgt spid="99"/>
                                        </p:tgtEl>
                                      </p:cBhvr>
                                    </p:animEffect>
                                  </p:childTnLst>
                                </p:cTn>
                              </p:par>
                              <p:par>
                                <p:cTn id="52" presetID="22" presetClass="entr" presetSubtype="1" fill="hold" nodeType="withEffect">
                                  <p:stCondLst>
                                    <p:cond delay="0"/>
                                  </p:stCondLst>
                                  <p:childTnLst>
                                    <p:set>
                                      <p:cBhvr>
                                        <p:cTn id="53" dur="1" fill="hold">
                                          <p:stCondLst>
                                            <p:cond delay="0"/>
                                          </p:stCondLst>
                                        </p:cTn>
                                        <p:tgtEl>
                                          <p:spTgt spid="107"/>
                                        </p:tgtEl>
                                        <p:attrNameLst>
                                          <p:attrName>style.visibility</p:attrName>
                                        </p:attrNameLst>
                                      </p:cBhvr>
                                      <p:to>
                                        <p:strVal val="visible"/>
                                      </p:to>
                                    </p:set>
                                    <p:animEffect transition="in" filter="wipe(up)">
                                      <p:cBhvr>
                                        <p:cTn id="54" dur="500"/>
                                        <p:tgtEl>
                                          <p:spTgt spid="107"/>
                                        </p:tgtEl>
                                      </p:cBhvr>
                                    </p:animEffect>
                                  </p:childTnLst>
                                </p:cTn>
                              </p:par>
                              <p:par>
                                <p:cTn id="55" presetID="22" presetClass="entr" presetSubtype="1" fill="hold" nodeType="withEffect">
                                  <p:stCondLst>
                                    <p:cond delay="0"/>
                                  </p:stCondLst>
                                  <p:childTnLst>
                                    <p:set>
                                      <p:cBhvr>
                                        <p:cTn id="56" dur="1" fill="hold">
                                          <p:stCondLst>
                                            <p:cond delay="0"/>
                                          </p:stCondLst>
                                        </p:cTn>
                                        <p:tgtEl>
                                          <p:spTgt spid="108"/>
                                        </p:tgtEl>
                                        <p:attrNameLst>
                                          <p:attrName>style.visibility</p:attrName>
                                        </p:attrNameLst>
                                      </p:cBhvr>
                                      <p:to>
                                        <p:strVal val="visible"/>
                                      </p:to>
                                    </p:set>
                                    <p:animEffect transition="in" filter="wipe(up)">
                                      <p:cBhvr>
                                        <p:cTn id="57" dur="500"/>
                                        <p:tgtEl>
                                          <p:spTgt spid="108"/>
                                        </p:tgtEl>
                                      </p:cBhvr>
                                    </p:animEffect>
                                  </p:childTnLst>
                                </p:cTn>
                              </p:par>
                            </p:childTnLst>
                          </p:cTn>
                        </p:par>
                        <p:par>
                          <p:cTn id="58" fill="hold">
                            <p:stCondLst>
                              <p:cond delay="1500"/>
                            </p:stCondLst>
                            <p:childTnLst>
                              <p:par>
                                <p:cTn id="59" presetID="22" presetClass="entr" presetSubtype="1" fill="hold" nodeType="after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wipe(up)">
                                      <p:cBhvr>
                                        <p:cTn id="61" dur="500"/>
                                        <p:tgtEl>
                                          <p:spTgt spid="39"/>
                                        </p:tgtEl>
                                      </p:cBhvr>
                                    </p:animEffect>
                                  </p:childTnLst>
                                </p:cTn>
                              </p:par>
                              <p:par>
                                <p:cTn id="62" presetID="22" presetClass="entr" presetSubtype="1" fill="hold" nodeType="withEffect">
                                  <p:stCondLst>
                                    <p:cond delay="0"/>
                                  </p:stCondLst>
                                  <p:childTnLst>
                                    <p:set>
                                      <p:cBhvr>
                                        <p:cTn id="63" dur="1" fill="hold">
                                          <p:stCondLst>
                                            <p:cond delay="0"/>
                                          </p:stCondLst>
                                        </p:cTn>
                                        <p:tgtEl>
                                          <p:spTgt spid="40"/>
                                        </p:tgtEl>
                                        <p:attrNameLst>
                                          <p:attrName>style.visibility</p:attrName>
                                        </p:attrNameLst>
                                      </p:cBhvr>
                                      <p:to>
                                        <p:strVal val="visible"/>
                                      </p:to>
                                    </p:set>
                                    <p:animEffect transition="in" filter="wipe(up)">
                                      <p:cBhvr>
                                        <p:cTn id="64" dur="500"/>
                                        <p:tgtEl>
                                          <p:spTgt spid="40"/>
                                        </p:tgtEl>
                                      </p:cBhvr>
                                    </p:animEffect>
                                  </p:childTnLst>
                                </p:cTn>
                              </p:par>
                              <p:par>
                                <p:cTn id="65" presetID="22" presetClass="entr" presetSubtype="1" fill="hold" nodeType="withEffect">
                                  <p:stCondLst>
                                    <p:cond delay="0"/>
                                  </p:stCondLst>
                                  <p:childTnLst>
                                    <p:set>
                                      <p:cBhvr>
                                        <p:cTn id="66" dur="1" fill="hold">
                                          <p:stCondLst>
                                            <p:cond delay="0"/>
                                          </p:stCondLst>
                                        </p:cTn>
                                        <p:tgtEl>
                                          <p:spTgt spid="73"/>
                                        </p:tgtEl>
                                        <p:attrNameLst>
                                          <p:attrName>style.visibility</p:attrName>
                                        </p:attrNameLst>
                                      </p:cBhvr>
                                      <p:to>
                                        <p:strVal val="visible"/>
                                      </p:to>
                                    </p:set>
                                    <p:animEffect transition="in" filter="wipe(up)">
                                      <p:cBhvr>
                                        <p:cTn id="67" dur="500"/>
                                        <p:tgtEl>
                                          <p:spTgt spid="73"/>
                                        </p:tgtEl>
                                      </p:cBhvr>
                                    </p:animEffect>
                                  </p:childTnLst>
                                </p:cTn>
                              </p:par>
                              <p:par>
                                <p:cTn id="68" presetID="22" presetClass="entr" presetSubtype="1" fill="hold" nodeType="withEffect">
                                  <p:stCondLst>
                                    <p:cond delay="0"/>
                                  </p:stCondLst>
                                  <p:childTnLst>
                                    <p:set>
                                      <p:cBhvr>
                                        <p:cTn id="69" dur="1" fill="hold">
                                          <p:stCondLst>
                                            <p:cond delay="0"/>
                                          </p:stCondLst>
                                        </p:cTn>
                                        <p:tgtEl>
                                          <p:spTgt spid="74"/>
                                        </p:tgtEl>
                                        <p:attrNameLst>
                                          <p:attrName>style.visibility</p:attrName>
                                        </p:attrNameLst>
                                      </p:cBhvr>
                                      <p:to>
                                        <p:strVal val="visible"/>
                                      </p:to>
                                    </p:set>
                                    <p:animEffect transition="in" filter="wipe(up)">
                                      <p:cBhvr>
                                        <p:cTn id="70" dur="500"/>
                                        <p:tgtEl>
                                          <p:spTgt spid="74"/>
                                        </p:tgtEl>
                                      </p:cBhvr>
                                    </p:animEffect>
                                  </p:childTnLst>
                                </p:cTn>
                              </p:par>
                              <p:par>
                                <p:cTn id="71" presetID="22" presetClass="entr" presetSubtype="1" fill="hold" nodeType="withEffect">
                                  <p:stCondLst>
                                    <p:cond delay="0"/>
                                  </p:stCondLst>
                                  <p:childTnLst>
                                    <p:set>
                                      <p:cBhvr>
                                        <p:cTn id="72" dur="1" fill="hold">
                                          <p:stCondLst>
                                            <p:cond delay="0"/>
                                          </p:stCondLst>
                                        </p:cTn>
                                        <p:tgtEl>
                                          <p:spTgt spid="82"/>
                                        </p:tgtEl>
                                        <p:attrNameLst>
                                          <p:attrName>style.visibility</p:attrName>
                                        </p:attrNameLst>
                                      </p:cBhvr>
                                      <p:to>
                                        <p:strVal val="visible"/>
                                      </p:to>
                                    </p:set>
                                    <p:animEffect transition="in" filter="wipe(up)">
                                      <p:cBhvr>
                                        <p:cTn id="73" dur="500"/>
                                        <p:tgtEl>
                                          <p:spTgt spid="82"/>
                                        </p:tgtEl>
                                      </p:cBhvr>
                                    </p:animEffect>
                                  </p:childTnLst>
                                </p:cTn>
                              </p:par>
                              <p:par>
                                <p:cTn id="74" presetID="22" presetClass="entr" presetSubtype="1" fill="hold" nodeType="withEffect">
                                  <p:stCondLst>
                                    <p:cond delay="0"/>
                                  </p:stCondLst>
                                  <p:childTnLst>
                                    <p:set>
                                      <p:cBhvr>
                                        <p:cTn id="75" dur="1" fill="hold">
                                          <p:stCondLst>
                                            <p:cond delay="0"/>
                                          </p:stCondLst>
                                        </p:cTn>
                                        <p:tgtEl>
                                          <p:spTgt spid="83"/>
                                        </p:tgtEl>
                                        <p:attrNameLst>
                                          <p:attrName>style.visibility</p:attrName>
                                        </p:attrNameLst>
                                      </p:cBhvr>
                                      <p:to>
                                        <p:strVal val="visible"/>
                                      </p:to>
                                    </p:set>
                                    <p:animEffect transition="in" filter="wipe(up)">
                                      <p:cBhvr>
                                        <p:cTn id="76" dur="500"/>
                                        <p:tgtEl>
                                          <p:spTgt spid="83"/>
                                        </p:tgtEl>
                                      </p:cBhvr>
                                    </p:animEffect>
                                  </p:childTnLst>
                                </p:cTn>
                              </p:par>
                              <p:par>
                                <p:cTn id="77" presetID="22" presetClass="entr" presetSubtype="1" fill="hold" nodeType="withEffect">
                                  <p:stCondLst>
                                    <p:cond delay="0"/>
                                  </p:stCondLst>
                                  <p:childTnLst>
                                    <p:set>
                                      <p:cBhvr>
                                        <p:cTn id="78" dur="1" fill="hold">
                                          <p:stCondLst>
                                            <p:cond delay="0"/>
                                          </p:stCondLst>
                                        </p:cTn>
                                        <p:tgtEl>
                                          <p:spTgt spid="91"/>
                                        </p:tgtEl>
                                        <p:attrNameLst>
                                          <p:attrName>style.visibility</p:attrName>
                                        </p:attrNameLst>
                                      </p:cBhvr>
                                      <p:to>
                                        <p:strVal val="visible"/>
                                      </p:to>
                                    </p:set>
                                    <p:animEffect transition="in" filter="wipe(up)">
                                      <p:cBhvr>
                                        <p:cTn id="79" dur="500"/>
                                        <p:tgtEl>
                                          <p:spTgt spid="91"/>
                                        </p:tgtEl>
                                      </p:cBhvr>
                                    </p:animEffect>
                                  </p:childTnLst>
                                </p:cTn>
                              </p:par>
                              <p:par>
                                <p:cTn id="80" presetID="22" presetClass="entr" presetSubtype="1" fill="hold" nodeType="withEffect">
                                  <p:stCondLst>
                                    <p:cond delay="0"/>
                                  </p:stCondLst>
                                  <p:childTnLst>
                                    <p:set>
                                      <p:cBhvr>
                                        <p:cTn id="81" dur="1" fill="hold">
                                          <p:stCondLst>
                                            <p:cond delay="0"/>
                                          </p:stCondLst>
                                        </p:cTn>
                                        <p:tgtEl>
                                          <p:spTgt spid="92"/>
                                        </p:tgtEl>
                                        <p:attrNameLst>
                                          <p:attrName>style.visibility</p:attrName>
                                        </p:attrNameLst>
                                      </p:cBhvr>
                                      <p:to>
                                        <p:strVal val="visible"/>
                                      </p:to>
                                    </p:set>
                                    <p:animEffect transition="in" filter="wipe(up)">
                                      <p:cBhvr>
                                        <p:cTn id="82" dur="500"/>
                                        <p:tgtEl>
                                          <p:spTgt spid="92"/>
                                        </p:tgtEl>
                                      </p:cBhvr>
                                    </p:animEffect>
                                  </p:childTnLst>
                                </p:cTn>
                              </p:par>
                              <p:par>
                                <p:cTn id="83" presetID="22" presetClass="entr" presetSubtype="1" fill="hold" nodeType="withEffect">
                                  <p:stCondLst>
                                    <p:cond delay="0"/>
                                  </p:stCondLst>
                                  <p:childTnLst>
                                    <p:set>
                                      <p:cBhvr>
                                        <p:cTn id="84" dur="1" fill="hold">
                                          <p:stCondLst>
                                            <p:cond delay="0"/>
                                          </p:stCondLst>
                                        </p:cTn>
                                        <p:tgtEl>
                                          <p:spTgt spid="100"/>
                                        </p:tgtEl>
                                        <p:attrNameLst>
                                          <p:attrName>style.visibility</p:attrName>
                                        </p:attrNameLst>
                                      </p:cBhvr>
                                      <p:to>
                                        <p:strVal val="visible"/>
                                      </p:to>
                                    </p:set>
                                    <p:animEffect transition="in" filter="wipe(up)">
                                      <p:cBhvr>
                                        <p:cTn id="85" dur="500"/>
                                        <p:tgtEl>
                                          <p:spTgt spid="100"/>
                                        </p:tgtEl>
                                      </p:cBhvr>
                                    </p:animEffect>
                                  </p:childTnLst>
                                </p:cTn>
                              </p:par>
                              <p:par>
                                <p:cTn id="86" presetID="22" presetClass="entr" presetSubtype="1" fill="hold" nodeType="withEffect">
                                  <p:stCondLst>
                                    <p:cond delay="0"/>
                                  </p:stCondLst>
                                  <p:childTnLst>
                                    <p:set>
                                      <p:cBhvr>
                                        <p:cTn id="87" dur="1" fill="hold">
                                          <p:stCondLst>
                                            <p:cond delay="0"/>
                                          </p:stCondLst>
                                        </p:cTn>
                                        <p:tgtEl>
                                          <p:spTgt spid="101"/>
                                        </p:tgtEl>
                                        <p:attrNameLst>
                                          <p:attrName>style.visibility</p:attrName>
                                        </p:attrNameLst>
                                      </p:cBhvr>
                                      <p:to>
                                        <p:strVal val="visible"/>
                                      </p:to>
                                    </p:set>
                                    <p:animEffect transition="in" filter="wipe(up)">
                                      <p:cBhvr>
                                        <p:cTn id="88" dur="500"/>
                                        <p:tgtEl>
                                          <p:spTgt spid="101"/>
                                        </p:tgtEl>
                                      </p:cBhvr>
                                    </p:animEffect>
                                  </p:childTnLst>
                                </p:cTn>
                              </p:par>
                              <p:par>
                                <p:cTn id="89" presetID="22" presetClass="entr" presetSubtype="1" fill="hold" nodeType="withEffect">
                                  <p:stCondLst>
                                    <p:cond delay="0"/>
                                  </p:stCondLst>
                                  <p:childTnLst>
                                    <p:set>
                                      <p:cBhvr>
                                        <p:cTn id="90" dur="1" fill="hold">
                                          <p:stCondLst>
                                            <p:cond delay="0"/>
                                          </p:stCondLst>
                                        </p:cTn>
                                        <p:tgtEl>
                                          <p:spTgt spid="109"/>
                                        </p:tgtEl>
                                        <p:attrNameLst>
                                          <p:attrName>style.visibility</p:attrName>
                                        </p:attrNameLst>
                                      </p:cBhvr>
                                      <p:to>
                                        <p:strVal val="visible"/>
                                      </p:to>
                                    </p:set>
                                    <p:animEffect transition="in" filter="wipe(up)">
                                      <p:cBhvr>
                                        <p:cTn id="91" dur="500"/>
                                        <p:tgtEl>
                                          <p:spTgt spid="109"/>
                                        </p:tgtEl>
                                      </p:cBhvr>
                                    </p:animEffect>
                                  </p:childTnLst>
                                </p:cTn>
                              </p:par>
                              <p:par>
                                <p:cTn id="92" presetID="22" presetClass="entr" presetSubtype="1" fill="hold" nodeType="withEffect">
                                  <p:stCondLst>
                                    <p:cond delay="0"/>
                                  </p:stCondLst>
                                  <p:childTnLst>
                                    <p:set>
                                      <p:cBhvr>
                                        <p:cTn id="93" dur="1" fill="hold">
                                          <p:stCondLst>
                                            <p:cond delay="0"/>
                                          </p:stCondLst>
                                        </p:cTn>
                                        <p:tgtEl>
                                          <p:spTgt spid="110"/>
                                        </p:tgtEl>
                                        <p:attrNameLst>
                                          <p:attrName>style.visibility</p:attrName>
                                        </p:attrNameLst>
                                      </p:cBhvr>
                                      <p:to>
                                        <p:strVal val="visible"/>
                                      </p:to>
                                    </p:set>
                                    <p:animEffect transition="in" filter="wipe(up)">
                                      <p:cBhvr>
                                        <p:cTn id="94" dur="500"/>
                                        <p:tgtEl>
                                          <p:spTgt spid="110"/>
                                        </p:tgtEl>
                                      </p:cBhvr>
                                    </p:animEffect>
                                  </p:childTnLst>
                                </p:cTn>
                              </p:par>
                            </p:childTnLst>
                          </p:cTn>
                        </p:par>
                        <p:par>
                          <p:cTn id="95" fill="hold">
                            <p:stCondLst>
                              <p:cond delay="2000"/>
                            </p:stCondLst>
                            <p:childTnLst>
                              <p:par>
                                <p:cTn id="96" presetID="22" presetClass="entr" presetSubtype="1" fill="hold" nodeType="afterEffect">
                                  <p:stCondLst>
                                    <p:cond delay="0"/>
                                  </p:stCondLst>
                                  <p:childTnLst>
                                    <p:set>
                                      <p:cBhvr>
                                        <p:cTn id="97" dur="1" fill="hold">
                                          <p:stCondLst>
                                            <p:cond delay="0"/>
                                          </p:stCondLst>
                                        </p:cTn>
                                        <p:tgtEl>
                                          <p:spTgt spid="41"/>
                                        </p:tgtEl>
                                        <p:attrNameLst>
                                          <p:attrName>style.visibility</p:attrName>
                                        </p:attrNameLst>
                                      </p:cBhvr>
                                      <p:to>
                                        <p:strVal val="visible"/>
                                      </p:to>
                                    </p:set>
                                    <p:animEffect transition="in" filter="wipe(up)">
                                      <p:cBhvr>
                                        <p:cTn id="98" dur="500"/>
                                        <p:tgtEl>
                                          <p:spTgt spid="41"/>
                                        </p:tgtEl>
                                      </p:cBhvr>
                                    </p:animEffect>
                                  </p:childTnLst>
                                </p:cTn>
                              </p:par>
                              <p:par>
                                <p:cTn id="99" presetID="22" presetClass="entr" presetSubtype="1" fill="hold" nodeType="withEffect">
                                  <p:stCondLst>
                                    <p:cond delay="0"/>
                                  </p:stCondLst>
                                  <p:childTnLst>
                                    <p:set>
                                      <p:cBhvr>
                                        <p:cTn id="100" dur="1" fill="hold">
                                          <p:stCondLst>
                                            <p:cond delay="0"/>
                                          </p:stCondLst>
                                        </p:cTn>
                                        <p:tgtEl>
                                          <p:spTgt spid="42"/>
                                        </p:tgtEl>
                                        <p:attrNameLst>
                                          <p:attrName>style.visibility</p:attrName>
                                        </p:attrNameLst>
                                      </p:cBhvr>
                                      <p:to>
                                        <p:strVal val="visible"/>
                                      </p:to>
                                    </p:set>
                                    <p:animEffect transition="in" filter="wipe(up)">
                                      <p:cBhvr>
                                        <p:cTn id="101" dur="500"/>
                                        <p:tgtEl>
                                          <p:spTgt spid="42"/>
                                        </p:tgtEl>
                                      </p:cBhvr>
                                    </p:animEffect>
                                  </p:childTnLst>
                                </p:cTn>
                              </p:par>
                              <p:par>
                                <p:cTn id="102" presetID="22" presetClass="entr" presetSubtype="1" fill="hold" nodeType="withEffect">
                                  <p:stCondLst>
                                    <p:cond delay="0"/>
                                  </p:stCondLst>
                                  <p:childTnLst>
                                    <p:set>
                                      <p:cBhvr>
                                        <p:cTn id="103" dur="1" fill="hold">
                                          <p:stCondLst>
                                            <p:cond delay="0"/>
                                          </p:stCondLst>
                                        </p:cTn>
                                        <p:tgtEl>
                                          <p:spTgt spid="75"/>
                                        </p:tgtEl>
                                        <p:attrNameLst>
                                          <p:attrName>style.visibility</p:attrName>
                                        </p:attrNameLst>
                                      </p:cBhvr>
                                      <p:to>
                                        <p:strVal val="visible"/>
                                      </p:to>
                                    </p:set>
                                    <p:animEffect transition="in" filter="wipe(up)">
                                      <p:cBhvr>
                                        <p:cTn id="104" dur="500"/>
                                        <p:tgtEl>
                                          <p:spTgt spid="75"/>
                                        </p:tgtEl>
                                      </p:cBhvr>
                                    </p:animEffect>
                                  </p:childTnLst>
                                </p:cTn>
                              </p:par>
                              <p:par>
                                <p:cTn id="105" presetID="22" presetClass="entr" presetSubtype="1" fill="hold" nodeType="withEffect">
                                  <p:stCondLst>
                                    <p:cond delay="0"/>
                                  </p:stCondLst>
                                  <p:childTnLst>
                                    <p:set>
                                      <p:cBhvr>
                                        <p:cTn id="106" dur="1" fill="hold">
                                          <p:stCondLst>
                                            <p:cond delay="0"/>
                                          </p:stCondLst>
                                        </p:cTn>
                                        <p:tgtEl>
                                          <p:spTgt spid="76"/>
                                        </p:tgtEl>
                                        <p:attrNameLst>
                                          <p:attrName>style.visibility</p:attrName>
                                        </p:attrNameLst>
                                      </p:cBhvr>
                                      <p:to>
                                        <p:strVal val="visible"/>
                                      </p:to>
                                    </p:set>
                                    <p:animEffect transition="in" filter="wipe(up)">
                                      <p:cBhvr>
                                        <p:cTn id="107" dur="500"/>
                                        <p:tgtEl>
                                          <p:spTgt spid="76"/>
                                        </p:tgtEl>
                                      </p:cBhvr>
                                    </p:animEffect>
                                  </p:childTnLst>
                                </p:cTn>
                              </p:par>
                              <p:par>
                                <p:cTn id="108" presetID="22" presetClass="entr" presetSubtype="1" fill="hold" nodeType="withEffect">
                                  <p:stCondLst>
                                    <p:cond delay="0"/>
                                  </p:stCondLst>
                                  <p:childTnLst>
                                    <p:set>
                                      <p:cBhvr>
                                        <p:cTn id="109" dur="1" fill="hold">
                                          <p:stCondLst>
                                            <p:cond delay="0"/>
                                          </p:stCondLst>
                                        </p:cTn>
                                        <p:tgtEl>
                                          <p:spTgt spid="84"/>
                                        </p:tgtEl>
                                        <p:attrNameLst>
                                          <p:attrName>style.visibility</p:attrName>
                                        </p:attrNameLst>
                                      </p:cBhvr>
                                      <p:to>
                                        <p:strVal val="visible"/>
                                      </p:to>
                                    </p:set>
                                    <p:animEffect transition="in" filter="wipe(up)">
                                      <p:cBhvr>
                                        <p:cTn id="110" dur="500"/>
                                        <p:tgtEl>
                                          <p:spTgt spid="84"/>
                                        </p:tgtEl>
                                      </p:cBhvr>
                                    </p:animEffect>
                                  </p:childTnLst>
                                </p:cTn>
                              </p:par>
                              <p:par>
                                <p:cTn id="111" presetID="22" presetClass="entr" presetSubtype="1" fill="hold" nodeType="withEffect">
                                  <p:stCondLst>
                                    <p:cond delay="0"/>
                                  </p:stCondLst>
                                  <p:childTnLst>
                                    <p:set>
                                      <p:cBhvr>
                                        <p:cTn id="112" dur="1" fill="hold">
                                          <p:stCondLst>
                                            <p:cond delay="0"/>
                                          </p:stCondLst>
                                        </p:cTn>
                                        <p:tgtEl>
                                          <p:spTgt spid="85"/>
                                        </p:tgtEl>
                                        <p:attrNameLst>
                                          <p:attrName>style.visibility</p:attrName>
                                        </p:attrNameLst>
                                      </p:cBhvr>
                                      <p:to>
                                        <p:strVal val="visible"/>
                                      </p:to>
                                    </p:set>
                                    <p:animEffect transition="in" filter="wipe(up)">
                                      <p:cBhvr>
                                        <p:cTn id="113" dur="500"/>
                                        <p:tgtEl>
                                          <p:spTgt spid="85"/>
                                        </p:tgtEl>
                                      </p:cBhvr>
                                    </p:animEffect>
                                  </p:childTnLst>
                                </p:cTn>
                              </p:par>
                              <p:par>
                                <p:cTn id="114" presetID="22" presetClass="entr" presetSubtype="1" fill="hold" nodeType="withEffect">
                                  <p:stCondLst>
                                    <p:cond delay="0"/>
                                  </p:stCondLst>
                                  <p:childTnLst>
                                    <p:set>
                                      <p:cBhvr>
                                        <p:cTn id="115" dur="1" fill="hold">
                                          <p:stCondLst>
                                            <p:cond delay="0"/>
                                          </p:stCondLst>
                                        </p:cTn>
                                        <p:tgtEl>
                                          <p:spTgt spid="93"/>
                                        </p:tgtEl>
                                        <p:attrNameLst>
                                          <p:attrName>style.visibility</p:attrName>
                                        </p:attrNameLst>
                                      </p:cBhvr>
                                      <p:to>
                                        <p:strVal val="visible"/>
                                      </p:to>
                                    </p:set>
                                    <p:animEffect transition="in" filter="wipe(up)">
                                      <p:cBhvr>
                                        <p:cTn id="116" dur="500"/>
                                        <p:tgtEl>
                                          <p:spTgt spid="93"/>
                                        </p:tgtEl>
                                      </p:cBhvr>
                                    </p:animEffect>
                                  </p:childTnLst>
                                </p:cTn>
                              </p:par>
                              <p:par>
                                <p:cTn id="117" presetID="22" presetClass="entr" presetSubtype="1" fill="hold" nodeType="withEffect">
                                  <p:stCondLst>
                                    <p:cond delay="0"/>
                                  </p:stCondLst>
                                  <p:childTnLst>
                                    <p:set>
                                      <p:cBhvr>
                                        <p:cTn id="118" dur="1" fill="hold">
                                          <p:stCondLst>
                                            <p:cond delay="0"/>
                                          </p:stCondLst>
                                        </p:cTn>
                                        <p:tgtEl>
                                          <p:spTgt spid="94"/>
                                        </p:tgtEl>
                                        <p:attrNameLst>
                                          <p:attrName>style.visibility</p:attrName>
                                        </p:attrNameLst>
                                      </p:cBhvr>
                                      <p:to>
                                        <p:strVal val="visible"/>
                                      </p:to>
                                    </p:set>
                                    <p:animEffect transition="in" filter="wipe(up)">
                                      <p:cBhvr>
                                        <p:cTn id="119" dur="500"/>
                                        <p:tgtEl>
                                          <p:spTgt spid="94"/>
                                        </p:tgtEl>
                                      </p:cBhvr>
                                    </p:animEffect>
                                  </p:childTnLst>
                                </p:cTn>
                              </p:par>
                              <p:par>
                                <p:cTn id="120" presetID="22" presetClass="entr" presetSubtype="1" fill="hold" nodeType="withEffect">
                                  <p:stCondLst>
                                    <p:cond delay="0"/>
                                  </p:stCondLst>
                                  <p:childTnLst>
                                    <p:set>
                                      <p:cBhvr>
                                        <p:cTn id="121" dur="1" fill="hold">
                                          <p:stCondLst>
                                            <p:cond delay="0"/>
                                          </p:stCondLst>
                                        </p:cTn>
                                        <p:tgtEl>
                                          <p:spTgt spid="102"/>
                                        </p:tgtEl>
                                        <p:attrNameLst>
                                          <p:attrName>style.visibility</p:attrName>
                                        </p:attrNameLst>
                                      </p:cBhvr>
                                      <p:to>
                                        <p:strVal val="visible"/>
                                      </p:to>
                                    </p:set>
                                    <p:animEffect transition="in" filter="wipe(up)">
                                      <p:cBhvr>
                                        <p:cTn id="122" dur="500"/>
                                        <p:tgtEl>
                                          <p:spTgt spid="102"/>
                                        </p:tgtEl>
                                      </p:cBhvr>
                                    </p:animEffect>
                                  </p:childTnLst>
                                </p:cTn>
                              </p:par>
                              <p:par>
                                <p:cTn id="123" presetID="22" presetClass="entr" presetSubtype="1" fill="hold" nodeType="withEffect">
                                  <p:stCondLst>
                                    <p:cond delay="0"/>
                                  </p:stCondLst>
                                  <p:childTnLst>
                                    <p:set>
                                      <p:cBhvr>
                                        <p:cTn id="124" dur="1" fill="hold">
                                          <p:stCondLst>
                                            <p:cond delay="0"/>
                                          </p:stCondLst>
                                        </p:cTn>
                                        <p:tgtEl>
                                          <p:spTgt spid="103"/>
                                        </p:tgtEl>
                                        <p:attrNameLst>
                                          <p:attrName>style.visibility</p:attrName>
                                        </p:attrNameLst>
                                      </p:cBhvr>
                                      <p:to>
                                        <p:strVal val="visible"/>
                                      </p:to>
                                    </p:set>
                                    <p:animEffect transition="in" filter="wipe(up)">
                                      <p:cBhvr>
                                        <p:cTn id="125" dur="500"/>
                                        <p:tgtEl>
                                          <p:spTgt spid="103"/>
                                        </p:tgtEl>
                                      </p:cBhvr>
                                    </p:animEffect>
                                  </p:childTnLst>
                                </p:cTn>
                              </p:par>
                              <p:par>
                                <p:cTn id="126" presetID="22" presetClass="entr" presetSubtype="1" fill="hold" nodeType="withEffect">
                                  <p:stCondLst>
                                    <p:cond delay="0"/>
                                  </p:stCondLst>
                                  <p:childTnLst>
                                    <p:set>
                                      <p:cBhvr>
                                        <p:cTn id="127" dur="1" fill="hold">
                                          <p:stCondLst>
                                            <p:cond delay="0"/>
                                          </p:stCondLst>
                                        </p:cTn>
                                        <p:tgtEl>
                                          <p:spTgt spid="111"/>
                                        </p:tgtEl>
                                        <p:attrNameLst>
                                          <p:attrName>style.visibility</p:attrName>
                                        </p:attrNameLst>
                                      </p:cBhvr>
                                      <p:to>
                                        <p:strVal val="visible"/>
                                      </p:to>
                                    </p:set>
                                    <p:animEffect transition="in" filter="wipe(up)">
                                      <p:cBhvr>
                                        <p:cTn id="128" dur="500"/>
                                        <p:tgtEl>
                                          <p:spTgt spid="111"/>
                                        </p:tgtEl>
                                      </p:cBhvr>
                                    </p:animEffect>
                                  </p:childTnLst>
                                </p:cTn>
                              </p:par>
                              <p:par>
                                <p:cTn id="129" presetID="22" presetClass="entr" presetSubtype="1" fill="hold" nodeType="withEffect">
                                  <p:stCondLst>
                                    <p:cond delay="0"/>
                                  </p:stCondLst>
                                  <p:childTnLst>
                                    <p:set>
                                      <p:cBhvr>
                                        <p:cTn id="130" dur="1" fill="hold">
                                          <p:stCondLst>
                                            <p:cond delay="0"/>
                                          </p:stCondLst>
                                        </p:cTn>
                                        <p:tgtEl>
                                          <p:spTgt spid="112"/>
                                        </p:tgtEl>
                                        <p:attrNameLst>
                                          <p:attrName>style.visibility</p:attrName>
                                        </p:attrNameLst>
                                      </p:cBhvr>
                                      <p:to>
                                        <p:strVal val="visible"/>
                                      </p:to>
                                    </p:set>
                                    <p:animEffect transition="in" filter="wipe(up)">
                                      <p:cBhvr>
                                        <p:cTn id="131"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36" grpId="0" animBg="1"/>
      <p:bldP spid="1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Parallelizing many loops</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564404" y="1778961"/>
            <a:ext cx="5831341" cy="3718925"/>
          </a:xfrm>
        </p:spPr>
        <p:txBody>
          <a:bodyPr/>
          <a:lstStyle/>
          <a:p>
            <a:r>
              <a:rPr lang="en-US" dirty="0"/>
              <a:t>To parallelize multiple loops, each loop should be accompanied by a parallel directive</a:t>
            </a:r>
          </a:p>
          <a:p>
            <a:r>
              <a:rPr lang="en-US" dirty="0"/>
              <a:t>Each parallel loop can have different loop boundaries and loop optimizations</a:t>
            </a:r>
          </a:p>
          <a:p>
            <a:r>
              <a:rPr lang="en-US" dirty="0"/>
              <a:t>Each parallel loop can be parallelized in a different way</a:t>
            </a:r>
          </a:p>
          <a:p>
            <a:r>
              <a:rPr lang="en-US" dirty="0"/>
              <a:t>This is the recommended way to parallelize multiple loops. Attempting to parallelize multiple loops within the same parallel region may give performance issues or unexpected results</a:t>
            </a:r>
          </a:p>
        </p:txBody>
      </p:sp>
      <p:sp>
        <p:nvSpPr>
          <p:cNvPr id="6" name="Rectangle 5">
            <a:extLst>
              <a:ext uri="{FF2B5EF4-FFF2-40B4-BE49-F238E27FC236}">
                <a16:creationId xmlns:a16="http://schemas.microsoft.com/office/drawing/2014/main" id="{A7C1F4C2-880D-46CD-B905-063119F30951}"/>
              </a:ext>
            </a:extLst>
          </p:cNvPr>
          <p:cNvSpPr/>
          <p:nvPr/>
        </p:nvSpPr>
        <p:spPr>
          <a:xfrm>
            <a:off x="419641" y="2439634"/>
            <a:ext cx="3860899" cy="192194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&lt; N; </a:t>
            </a:r>
            <a:r>
              <a:rPr lang="en-US" dirty="0" err="1">
                <a:solidFill>
                  <a:schemeClr val="bg1"/>
                </a:solidFill>
                <a:latin typeface="Consolas" panose="020B0609020204030204" pitchFamily="49" charset="0"/>
                <a:cs typeface="Courier New" panose="02070309020205020404" pitchFamily="49" charset="0"/>
              </a:rPr>
              <a:t>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M;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b[j]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p:txBody>
      </p:sp>
    </p:spTree>
    <p:extLst>
      <p:ext uri="{BB962C8B-B14F-4D97-AF65-F5344CB8AC3E}">
        <p14:creationId xmlns:p14="http://schemas.microsoft.com/office/powerpoint/2010/main" val="775460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a:t>Openacc</a:t>
            </a:r>
            <a:r>
              <a:rPr lang="en-US" dirty="0"/>
              <a:t> loop directive</a:t>
            </a:r>
          </a:p>
        </p:txBody>
      </p:sp>
    </p:spTree>
    <p:extLst>
      <p:ext uri="{BB962C8B-B14F-4D97-AF65-F5344CB8AC3E}">
        <p14:creationId xmlns:p14="http://schemas.microsoft.com/office/powerpoint/2010/main" val="3517949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OVERVIEW</a:t>
            </a:r>
          </a:p>
        </p:txBody>
      </p:sp>
      <p:sp>
        <p:nvSpPr>
          <p:cNvPr id="4" name="Text Placeholder 3"/>
          <p:cNvSpPr>
            <a:spLocks noGrp="1"/>
          </p:cNvSpPr>
          <p:nvPr>
            <p:ph type="body" sz="quarter" idx="10"/>
          </p:nvPr>
        </p:nvSpPr>
        <p:spPr/>
        <p:txBody>
          <a:bodyPr/>
          <a:lstStyle/>
          <a:p>
            <a:r>
              <a:rPr lang="en-US" dirty="0"/>
              <a:t>OpenACC Directives</a:t>
            </a:r>
          </a:p>
          <a:p>
            <a:endParaRPr lang="en-US" dirty="0"/>
          </a:p>
          <a:p>
            <a:endParaRPr lang="en-US" dirty="0"/>
          </a:p>
        </p:txBody>
      </p:sp>
      <p:sp>
        <p:nvSpPr>
          <p:cNvPr id="3" name="Content Placeholder 2"/>
          <p:cNvSpPr>
            <a:spLocks noGrp="1"/>
          </p:cNvSpPr>
          <p:nvPr>
            <p:ph idx="1"/>
          </p:nvPr>
        </p:nvSpPr>
        <p:spPr/>
        <p:txBody>
          <a:bodyPr/>
          <a:lstStyle/>
          <a:p>
            <a:r>
              <a:rPr lang="en-US" dirty="0"/>
              <a:t>The parallel directive</a:t>
            </a:r>
          </a:p>
          <a:p>
            <a:r>
              <a:rPr lang="en-US" dirty="0"/>
              <a:t>The kernels directive</a:t>
            </a:r>
          </a:p>
          <a:p>
            <a:r>
              <a:rPr lang="en-US" dirty="0"/>
              <a:t>The loop directive</a:t>
            </a:r>
          </a:p>
          <a:p>
            <a:r>
              <a:rPr lang="en-US" dirty="0"/>
              <a:t>Fundamental differences between the kernels and parallel directive</a:t>
            </a:r>
          </a:p>
          <a:p>
            <a:r>
              <a:rPr lang="en-US" dirty="0"/>
              <a:t>Expressing parallelism in OpenACC</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1698611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loop directive</a:t>
            </a:r>
          </a:p>
        </p:txBody>
      </p:sp>
      <p:sp>
        <p:nvSpPr>
          <p:cNvPr id="3" name="Content Placeholder 2">
            <a:extLst>
              <a:ext uri="{FF2B5EF4-FFF2-40B4-BE49-F238E27FC236}">
                <a16:creationId xmlns:a16="http://schemas.microsoft.com/office/drawing/2014/main" id="{DAE5758E-8F51-4F5C-AFBB-B2CCFF83AA6B}"/>
              </a:ext>
            </a:extLst>
          </p:cNvPr>
          <p:cNvSpPr>
            <a:spLocks noGrp="1"/>
          </p:cNvSpPr>
          <p:nvPr>
            <p:ph idx="1"/>
          </p:nvPr>
        </p:nvSpPr>
        <p:spPr>
          <a:xfrm>
            <a:off x="436740" y="2103035"/>
            <a:ext cx="5497529" cy="3718925"/>
          </a:xfrm>
        </p:spPr>
        <p:txBody>
          <a:bodyPr/>
          <a:lstStyle/>
          <a:p>
            <a:r>
              <a:rPr lang="en-US" dirty="0"/>
              <a:t>Mark a single for loop for parallelization</a:t>
            </a:r>
          </a:p>
          <a:p>
            <a:r>
              <a:rPr lang="en-US" dirty="0"/>
              <a:t>Allows the programmer to give additional information and/or optimizations about the loop</a:t>
            </a:r>
          </a:p>
          <a:p>
            <a:r>
              <a:rPr lang="en-US" dirty="0"/>
              <a:t>Provides many different ways to describe the type of parallelism to apply to the loop</a:t>
            </a:r>
          </a:p>
          <a:p>
            <a:r>
              <a:rPr lang="en-US" dirty="0"/>
              <a:t>Must be contained within an OpenACC compute region (either a kernels or a parallel region) to parallelize loops</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Expressing parallelism</a:t>
            </a:r>
          </a:p>
        </p:txBody>
      </p:sp>
      <p:sp>
        <p:nvSpPr>
          <p:cNvPr id="7" name="Rectangle: Top Corners Snipped 6">
            <a:extLst>
              <a:ext uri="{FF2B5EF4-FFF2-40B4-BE49-F238E27FC236}">
                <a16:creationId xmlns:a16="http://schemas.microsoft.com/office/drawing/2014/main" id="{9DF1F7AE-FE83-4A15-BDA4-EE2D41E5C4B3}"/>
              </a:ext>
            </a:extLst>
          </p:cNvPr>
          <p:cNvSpPr/>
          <p:nvPr/>
        </p:nvSpPr>
        <p:spPr>
          <a:xfrm>
            <a:off x="6286694" y="2208867"/>
            <a:ext cx="1014443"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
        <p:nvSpPr>
          <p:cNvPr id="8" name="Rectangle 7">
            <a:extLst>
              <a:ext uri="{FF2B5EF4-FFF2-40B4-BE49-F238E27FC236}">
                <a16:creationId xmlns:a16="http://schemas.microsoft.com/office/drawing/2014/main" id="{22551612-B7FF-4E9D-AEC2-261A8F6F36F2}"/>
              </a:ext>
            </a:extLst>
          </p:cNvPr>
          <p:cNvSpPr/>
          <p:nvPr/>
        </p:nvSpPr>
        <p:spPr>
          <a:xfrm>
            <a:off x="6307259" y="2569824"/>
            <a:ext cx="3860899" cy="828780"/>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&lt; N; </a:t>
            </a:r>
            <a:r>
              <a:rPr lang="en-US" dirty="0" err="1">
                <a:solidFill>
                  <a:schemeClr val="bg1"/>
                </a:solidFill>
                <a:latin typeface="Consolas" panose="020B0609020204030204" pitchFamily="49" charset="0"/>
                <a:cs typeface="Courier New" panose="02070309020205020404" pitchFamily="49" charset="0"/>
              </a:rPr>
              <a:t>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0B7E09"/>
                </a:solidFill>
                <a:latin typeface="Consolas" panose="020B0609020204030204" pitchFamily="49" charset="0"/>
                <a:cs typeface="Courier New" panose="02070309020205020404" pitchFamily="49" charset="0"/>
              </a:rPr>
              <a:t>// Do something</a:t>
            </a:r>
          </a:p>
        </p:txBody>
      </p:sp>
      <p:sp>
        <p:nvSpPr>
          <p:cNvPr id="9" name="Rectangle: Top Corners Snipped 8">
            <a:extLst>
              <a:ext uri="{FF2B5EF4-FFF2-40B4-BE49-F238E27FC236}">
                <a16:creationId xmlns:a16="http://schemas.microsoft.com/office/drawing/2014/main" id="{E715A658-9C6B-4A74-BC8A-105EC620D65F}"/>
              </a:ext>
            </a:extLst>
          </p:cNvPr>
          <p:cNvSpPr/>
          <p:nvPr/>
        </p:nvSpPr>
        <p:spPr>
          <a:xfrm>
            <a:off x="6307259" y="3748841"/>
            <a:ext cx="1014443" cy="358920"/>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0" name="Rectangle 9">
            <a:extLst>
              <a:ext uri="{FF2B5EF4-FFF2-40B4-BE49-F238E27FC236}">
                <a16:creationId xmlns:a16="http://schemas.microsoft.com/office/drawing/2014/main" id="{572AF91F-AC84-4B20-B62B-3EAAEAED1271}"/>
              </a:ext>
            </a:extLst>
          </p:cNvPr>
          <p:cNvSpPr/>
          <p:nvPr/>
        </p:nvSpPr>
        <p:spPr>
          <a:xfrm>
            <a:off x="6326311" y="4117650"/>
            <a:ext cx="3870424" cy="832012"/>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0B7E09"/>
                </a:solidFill>
                <a:latin typeface="Consolas" panose="020B0609020204030204" pitchFamily="49" charset="0"/>
                <a:cs typeface="Courier New" panose="02070309020205020404" pitchFamily="49" charset="0"/>
              </a:rPr>
              <a:t>! Do something</a:t>
            </a:r>
          </a:p>
        </p:txBody>
      </p:sp>
    </p:spTree>
    <p:extLst>
      <p:ext uri="{BB962C8B-B14F-4D97-AF65-F5344CB8AC3E}">
        <p14:creationId xmlns:p14="http://schemas.microsoft.com/office/powerpoint/2010/main" val="2917982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loop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Inside of a parallel compute region</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554070" y="2103035"/>
            <a:ext cx="5831341" cy="3718925"/>
          </a:xfrm>
        </p:spPr>
        <p:txBody>
          <a:bodyPr/>
          <a:lstStyle/>
          <a:p>
            <a:r>
              <a:rPr lang="en-US" dirty="0"/>
              <a:t>In this example, the first loop is not marked with the loop directive</a:t>
            </a:r>
          </a:p>
          <a:p>
            <a:r>
              <a:rPr lang="en-US" dirty="0"/>
              <a:t>This means that the loop will be “redundantly parallelized”</a:t>
            </a:r>
          </a:p>
          <a:p>
            <a:r>
              <a:rPr lang="en-US" dirty="0"/>
              <a:t>Redundant parallelization, in this case, means that the loop will be run in its entirety, multiple times, by the parallel hardware</a:t>
            </a:r>
          </a:p>
          <a:p>
            <a:r>
              <a:rPr lang="en-US" dirty="0"/>
              <a:t>The second loop is marked with the loop directive, meaning that the loop iterations will be properly split across the parallel hardware</a:t>
            </a:r>
          </a:p>
        </p:txBody>
      </p:sp>
      <p:sp>
        <p:nvSpPr>
          <p:cNvPr id="6" name="Rectangle 5">
            <a:extLst>
              <a:ext uri="{FF2B5EF4-FFF2-40B4-BE49-F238E27FC236}">
                <a16:creationId xmlns:a16="http://schemas.microsoft.com/office/drawing/2014/main" id="{4CAD9E89-86F1-4BF3-8909-ABF3C4DD8C68}"/>
              </a:ext>
            </a:extLst>
          </p:cNvPr>
          <p:cNvSpPr/>
          <p:nvPr/>
        </p:nvSpPr>
        <p:spPr>
          <a:xfrm>
            <a:off x="487484" y="2207873"/>
            <a:ext cx="3860899" cy="231173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parallel</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accent1">
                    <a:lumMod val="75000"/>
                    <a:lumOff val="25000"/>
                  </a:schemeClr>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&lt; N;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p>
          <a:p>
            <a:pPr defTabSz="228600">
              <a:lnSpc>
                <a:spcPct val="90000"/>
              </a:lnSpc>
            </a:pPr>
            <a:r>
              <a:rPr lang="en-US" dirty="0">
                <a:solidFill>
                  <a:schemeClr val="accent1">
                    <a:lumMod val="75000"/>
                    <a:lumOff val="25000"/>
                  </a:schemeClr>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N;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Tree>
    <p:extLst>
      <p:ext uri="{BB962C8B-B14F-4D97-AF65-F5344CB8AC3E}">
        <p14:creationId xmlns:p14="http://schemas.microsoft.com/office/powerpoint/2010/main" val="173131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loop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Inside of a kernels compute region</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554070" y="2103035"/>
            <a:ext cx="5831341" cy="3718925"/>
          </a:xfrm>
        </p:spPr>
        <p:txBody>
          <a:bodyPr/>
          <a:lstStyle/>
          <a:p>
            <a:r>
              <a:rPr lang="en-US" dirty="0"/>
              <a:t>With the kernels directive, the loop directive is implied</a:t>
            </a:r>
          </a:p>
          <a:p>
            <a:r>
              <a:rPr lang="en-US" dirty="0"/>
              <a:t>The programmer can still explicitly define loops with the loop directive, however this could affect the optimizations the compiler makes</a:t>
            </a:r>
          </a:p>
          <a:p>
            <a:r>
              <a:rPr lang="en-US" dirty="0"/>
              <a:t>The loop directive is not needed, but does allow the programmer to optimize the loops themselves</a:t>
            </a:r>
          </a:p>
        </p:txBody>
      </p:sp>
      <p:sp>
        <p:nvSpPr>
          <p:cNvPr id="6" name="Rectangle 5">
            <a:extLst>
              <a:ext uri="{FF2B5EF4-FFF2-40B4-BE49-F238E27FC236}">
                <a16:creationId xmlns:a16="http://schemas.microsoft.com/office/drawing/2014/main" id="{883C88EB-8B86-477A-A254-A79AC6AE1C49}"/>
              </a:ext>
            </a:extLst>
          </p:cNvPr>
          <p:cNvSpPr/>
          <p:nvPr/>
        </p:nvSpPr>
        <p:spPr>
          <a:xfrm>
            <a:off x="506534" y="2103035"/>
            <a:ext cx="3860899" cy="2639712"/>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kernels</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p>
          <a:p>
            <a:pPr defTabSz="228600">
              <a:lnSpc>
                <a:spcPct val="90000"/>
              </a:lnSpc>
            </a:pPr>
            <a:r>
              <a:rPr lang="en-US" dirty="0">
                <a:solidFill>
                  <a:schemeClr val="accent1">
                    <a:lumMod val="75000"/>
                    <a:lumOff val="25000"/>
                  </a:schemeClr>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&lt; N;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p>
          <a:p>
            <a:pPr defTabSz="228600">
              <a:lnSpc>
                <a:spcPct val="90000"/>
              </a:lnSpc>
            </a:pPr>
            <a:r>
              <a:rPr lang="en-US" dirty="0">
                <a:solidFill>
                  <a:schemeClr val="accent1">
                    <a:lumMod val="75000"/>
                    <a:lumOff val="25000"/>
                  </a:schemeClr>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M;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b[</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Tree>
    <p:extLst>
      <p:ext uri="{BB962C8B-B14F-4D97-AF65-F5344CB8AC3E}">
        <p14:creationId xmlns:p14="http://schemas.microsoft.com/office/powerpoint/2010/main" val="481466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loop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Parallelizing loop nests</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720755" y="1713493"/>
            <a:ext cx="5831341" cy="3718925"/>
          </a:xfrm>
        </p:spPr>
        <p:txBody>
          <a:bodyPr/>
          <a:lstStyle/>
          <a:p>
            <a:r>
              <a:rPr lang="en-US" dirty="0"/>
              <a:t>You are able to include multiple loop directives to parallelize multi-dimensional loop nests</a:t>
            </a:r>
          </a:p>
          <a:p>
            <a:r>
              <a:rPr lang="en-US" dirty="0"/>
              <a:t>On some parallel hardware, this will allow you to express more levels of parallelism, and increase performance further</a:t>
            </a:r>
          </a:p>
          <a:p>
            <a:r>
              <a:rPr lang="en-US" dirty="0"/>
              <a:t>Other parallel hardware has difficulties expressing enough parallelism for multi-dimensional loops</a:t>
            </a:r>
          </a:p>
          <a:p>
            <a:r>
              <a:rPr lang="en-US" dirty="0"/>
              <a:t>In this case, inner loop directives may be ignored</a:t>
            </a:r>
          </a:p>
        </p:txBody>
      </p:sp>
      <p:sp>
        <p:nvSpPr>
          <p:cNvPr id="11" name="Rectangle 10">
            <a:extLst>
              <a:ext uri="{FF2B5EF4-FFF2-40B4-BE49-F238E27FC236}">
                <a16:creationId xmlns:a16="http://schemas.microsoft.com/office/drawing/2014/main" id="{FD293BDB-5B1C-4E4C-B647-C9529E0B8ABF}"/>
              </a:ext>
            </a:extLst>
          </p:cNvPr>
          <p:cNvSpPr/>
          <p:nvPr/>
        </p:nvSpPr>
        <p:spPr>
          <a:xfrm>
            <a:off x="758733" y="3718603"/>
            <a:ext cx="3637053" cy="1820186"/>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sz="1600" dirty="0">
                <a:solidFill>
                  <a:srgbClr val="8E4000"/>
                </a:solidFill>
                <a:latin typeface="Consolas" panose="020B0609020204030204" pitchFamily="49" charset="0"/>
                <a:cs typeface="Courier New" panose="02070309020205020404" pitchFamily="49" charset="0"/>
              </a:rPr>
              <a:t>!$</a:t>
            </a:r>
            <a:r>
              <a:rPr lang="en-US" sz="1600" dirty="0" err="1">
                <a:solidFill>
                  <a:srgbClr val="8E4000"/>
                </a:solidFill>
                <a:latin typeface="Consolas" panose="020B0609020204030204" pitchFamily="49" charset="0"/>
                <a:cs typeface="Courier New" panose="02070309020205020404" pitchFamily="49" charset="0"/>
              </a:rPr>
              <a:t>acc</a:t>
            </a:r>
            <a:r>
              <a:rPr lang="en-US" sz="1600" dirty="0">
                <a:solidFill>
                  <a:srgbClr val="8E4000"/>
                </a:solidFill>
                <a:latin typeface="Consolas" panose="020B0609020204030204" pitchFamily="49" charset="0"/>
                <a:cs typeface="Courier New" panose="02070309020205020404" pitchFamily="49" charset="0"/>
              </a:rPr>
              <a:t> parallel loop</a:t>
            </a:r>
            <a:endParaRPr lang="en-US" sz="1600" i="1"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3051FF"/>
                </a:solidFill>
                <a:latin typeface="Consolas" panose="020B0609020204030204" pitchFamily="49" charset="0"/>
                <a:cs typeface="Courier New" panose="02070309020205020404" pitchFamily="49" charset="0"/>
              </a:rPr>
              <a:t>do</a:t>
            </a:r>
            <a:r>
              <a:rPr lang="en-US" sz="1600" dirty="0">
                <a:solidFill>
                  <a:srgbClr val="A64CFF"/>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a:t>
            </a:r>
            <a:r>
              <a:rPr lang="en-US" sz="1600" dirty="0">
                <a:solidFill>
                  <a:srgbClr val="FF8738"/>
                </a:solidFill>
                <a:latin typeface="Consolas" panose="020B0609020204030204" pitchFamily="49" charset="0"/>
                <a:cs typeface="Courier New" panose="02070309020205020404" pitchFamily="49" charset="0"/>
              </a:rPr>
              <a:t>1</a:t>
            </a:r>
            <a:r>
              <a:rPr lang="en-US" sz="1600"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8E4000"/>
                </a:solidFill>
                <a:latin typeface="Consolas" panose="020B0609020204030204" pitchFamily="49" charset="0"/>
                <a:cs typeface="Courier New" panose="02070309020205020404" pitchFamily="49" charset="0"/>
              </a:rPr>
              <a:t>!$</a:t>
            </a:r>
            <a:r>
              <a:rPr lang="en-US" sz="1600" dirty="0" err="1">
                <a:solidFill>
                  <a:srgbClr val="8E4000"/>
                </a:solidFill>
                <a:latin typeface="Consolas" panose="020B0609020204030204" pitchFamily="49" charset="0"/>
                <a:cs typeface="Courier New" panose="02070309020205020404" pitchFamily="49" charset="0"/>
              </a:rPr>
              <a:t>acc</a:t>
            </a:r>
            <a:r>
              <a:rPr lang="en-US" sz="1600" dirty="0">
                <a:solidFill>
                  <a:srgbClr val="8E4000"/>
                </a:solidFill>
                <a:latin typeface="Consolas" panose="020B0609020204030204" pitchFamily="49" charset="0"/>
                <a:cs typeface="Courier New" panose="02070309020205020404" pitchFamily="49" charset="0"/>
              </a:rPr>
              <a:t> loop</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00B050"/>
                </a:solidFill>
                <a:latin typeface="Consolas" panose="020B0609020204030204" pitchFamily="49" charset="0"/>
                <a:cs typeface="Courier New" panose="02070309020205020404" pitchFamily="49" charset="0"/>
              </a:rPr>
              <a:t>	</a:t>
            </a:r>
            <a:r>
              <a:rPr lang="en-US" sz="1600" dirty="0">
                <a:solidFill>
                  <a:srgbClr val="3051FF"/>
                </a:solidFill>
                <a:latin typeface="Consolas" panose="020B0609020204030204" pitchFamily="49" charset="0"/>
                <a:cs typeface="Courier New" panose="02070309020205020404" pitchFamily="49" charset="0"/>
              </a:rPr>
              <a:t>do</a:t>
            </a:r>
            <a:r>
              <a:rPr lang="en-US" sz="1600" dirty="0">
                <a:solidFill>
                  <a:srgbClr val="A64CFF"/>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a:t>
            </a:r>
            <a:r>
              <a:rPr lang="en-US" sz="1600" dirty="0">
                <a:solidFill>
                  <a:srgbClr val="FF8738"/>
                </a:solidFill>
                <a:latin typeface="Consolas" panose="020B0609020204030204" pitchFamily="49" charset="0"/>
                <a:cs typeface="Courier New" panose="02070309020205020404" pitchFamily="49" charset="0"/>
              </a:rPr>
              <a:t>1</a:t>
            </a:r>
            <a:r>
              <a:rPr lang="en-US" sz="1600" dirty="0">
                <a:solidFill>
                  <a:schemeClr val="bg1"/>
                </a:solidFill>
                <a:latin typeface="Consolas" panose="020B0609020204030204" pitchFamily="49" charset="0"/>
                <a:cs typeface="Courier New" panose="02070309020205020404" pitchFamily="49" charset="0"/>
              </a:rPr>
              <a:t>, M</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a:t>
            </a:r>
            <a:r>
              <a:rPr lang="en-US" sz="1600" dirty="0" err="1">
                <a:solidFill>
                  <a:schemeClr val="bg1"/>
                </a:solidFill>
                <a:latin typeface="Consolas" panose="020B0609020204030204" pitchFamily="49" charset="0"/>
                <a:cs typeface="Courier New" panose="02070309020205020404" pitchFamily="49" charset="0"/>
              </a:rPr>
              <a:t>i,j</a:t>
            </a:r>
            <a:r>
              <a:rPr lang="en-US" sz="1600" dirty="0">
                <a:solidFill>
                  <a:schemeClr val="bg1"/>
                </a:solidFill>
                <a:latin typeface="Consolas" panose="020B0609020204030204" pitchFamily="49" charset="0"/>
                <a:cs typeface="Courier New" panose="02070309020205020404" pitchFamily="49" charset="0"/>
              </a:rPr>
              <a:t>) = </a:t>
            </a:r>
            <a:r>
              <a:rPr lang="en-US" sz="1600" dirty="0">
                <a:solidFill>
                  <a:srgbClr val="FF8738"/>
                </a:solidFill>
                <a:latin typeface="Consolas" panose="020B0609020204030204" pitchFamily="49" charset="0"/>
                <a:cs typeface="Courier New" panose="02070309020205020404" pitchFamily="49" charset="0"/>
              </a:rPr>
              <a:t>0</a:t>
            </a:r>
          </a:p>
          <a:p>
            <a:pPr defTabSz="228600">
              <a:lnSpc>
                <a:spcPct val="90000"/>
              </a:lnSpc>
            </a:pPr>
            <a:r>
              <a:rPr lang="en-US" sz="1600" dirty="0">
                <a:solidFill>
                  <a:srgbClr val="FF8738"/>
                </a:solidFill>
                <a:latin typeface="Consolas" panose="020B0609020204030204" pitchFamily="49" charset="0"/>
                <a:cs typeface="Courier New" panose="02070309020205020404" pitchFamily="49" charset="0"/>
              </a:rPr>
              <a:t>	</a:t>
            </a:r>
            <a:r>
              <a:rPr lang="en-US" sz="1600" dirty="0">
                <a:solidFill>
                  <a:srgbClr val="3051FF"/>
                </a:solidFill>
                <a:latin typeface="Consolas" panose="020B0609020204030204" pitchFamily="49" charset="0"/>
                <a:cs typeface="Courier New" panose="02070309020205020404" pitchFamily="49" charset="0"/>
              </a:rPr>
              <a:t>end do</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3051FF"/>
                </a:solidFill>
                <a:latin typeface="Consolas" panose="020B0609020204030204" pitchFamily="49" charset="0"/>
                <a:cs typeface="Courier New" panose="02070309020205020404" pitchFamily="49" charset="0"/>
              </a:rPr>
              <a:t>end do</a:t>
            </a:r>
            <a:endParaRPr lang="en-US" sz="1600" dirty="0">
              <a:solidFill>
                <a:schemeClr val="bg1"/>
              </a:solidFill>
              <a:latin typeface="Consolas" panose="020B0609020204030204" pitchFamily="49" charset="0"/>
              <a:cs typeface="Courier New" panose="02070309020205020404" pitchFamily="49" charset="0"/>
            </a:endParaRPr>
          </a:p>
        </p:txBody>
      </p:sp>
      <p:sp>
        <p:nvSpPr>
          <p:cNvPr id="12" name="Rectangle: Top Corners Snipped 11">
            <a:extLst>
              <a:ext uri="{FF2B5EF4-FFF2-40B4-BE49-F238E27FC236}">
                <a16:creationId xmlns:a16="http://schemas.microsoft.com/office/drawing/2014/main" id="{47D7525B-3D1D-46F6-8B75-8AA04D007AEB}"/>
              </a:ext>
            </a:extLst>
          </p:cNvPr>
          <p:cNvSpPr/>
          <p:nvPr/>
        </p:nvSpPr>
        <p:spPr>
          <a:xfrm rot="16200000">
            <a:off x="-328237" y="4462464"/>
            <a:ext cx="1857378" cy="333375"/>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3" name="Rectangle 12">
            <a:extLst>
              <a:ext uri="{FF2B5EF4-FFF2-40B4-BE49-F238E27FC236}">
                <a16:creationId xmlns:a16="http://schemas.microsoft.com/office/drawing/2014/main" id="{9A1502C5-FA10-4801-B501-4983112D25E4}"/>
              </a:ext>
            </a:extLst>
          </p:cNvPr>
          <p:cNvSpPr/>
          <p:nvPr/>
        </p:nvSpPr>
        <p:spPr>
          <a:xfrm>
            <a:off x="758733" y="1713493"/>
            <a:ext cx="3637053" cy="182018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sz="1600" dirty="0">
                <a:solidFill>
                  <a:srgbClr val="8E4000"/>
                </a:solidFill>
                <a:latin typeface="Consolas" panose="020B0609020204030204" pitchFamily="49" charset="0"/>
                <a:cs typeface="Courier New" panose="02070309020205020404" pitchFamily="49" charset="0"/>
              </a:rPr>
              <a:t>#pragma </a:t>
            </a:r>
            <a:r>
              <a:rPr lang="en-US" sz="1600" dirty="0" err="1">
                <a:solidFill>
                  <a:srgbClr val="8E4000"/>
                </a:solidFill>
                <a:latin typeface="Consolas" panose="020B0609020204030204" pitchFamily="49" charset="0"/>
                <a:cs typeface="Courier New" panose="02070309020205020404" pitchFamily="49" charset="0"/>
              </a:rPr>
              <a:t>acc</a:t>
            </a:r>
            <a:r>
              <a:rPr lang="en-US" sz="1600" dirty="0">
                <a:solidFill>
                  <a:srgbClr val="8E4000"/>
                </a:solidFill>
                <a:latin typeface="Consolas" panose="020B0609020204030204" pitchFamily="49" charset="0"/>
                <a:cs typeface="Courier New" panose="02070309020205020404" pitchFamily="49" charset="0"/>
              </a:rPr>
              <a:t> parallel loop</a:t>
            </a:r>
          </a:p>
          <a:p>
            <a:pPr defTabSz="228600">
              <a:lnSpc>
                <a:spcPct val="90000"/>
              </a:lnSpc>
            </a:pPr>
            <a:r>
              <a:rPr lang="en-US" sz="1600" dirty="0">
                <a:solidFill>
                  <a:srgbClr val="3051FF"/>
                </a:solidFill>
                <a:latin typeface="Consolas" panose="020B0609020204030204" pitchFamily="49" charset="0"/>
                <a:cs typeface="Courier New" panose="02070309020205020404" pitchFamily="49" charset="0"/>
              </a:rPr>
              <a:t>for</a:t>
            </a:r>
            <a:r>
              <a:rPr lang="en-US" sz="1600" dirty="0">
                <a:solidFill>
                  <a:schemeClr val="bg1"/>
                </a:solidFill>
                <a:latin typeface="Consolas" panose="020B0609020204030204" pitchFamily="49" charset="0"/>
                <a:cs typeface="Courier New" panose="02070309020205020404" pitchFamily="49" charset="0"/>
              </a:rPr>
              <a:t>(</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&lt; N;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rgbClr val="030382"/>
                </a:solidFill>
                <a:latin typeface="Consolas" panose="020B0609020204030204" pitchFamily="49" charset="0"/>
                <a:cs typeface="Courier New" panose="02070309020205020404" pitchFamily="49" charset="0"/>
              </a:rPr>
              <a:t>++</a:t>
            </a: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8E4000"/>
                </a:solidFill>
                <a:latin typeface="Consolas" panose="020B0609020204030204" pitchFamily="49" charset="0"/>
                <a:cs typeface="Courier New" panose="02070309020205020404" pitchFamily="49" charset="0"/>
              </a:rPr>
              <a:t>#pragma </a:t>
            </a:r>
            <a:r>
              <a:rPr lang="en-US" sz="1600" dirty="0" err="1">
                <a:solidFill>
                  <a:srgbClr val="8E4000"/>
                </a:solidFill>
                <a:latin typeface="Consolas" panose="020B0609020204030204" pitchFamily="49" charset="0"/>
                <a:cs typeface="Courier New" panose="02070309020205020404" pitchFamily="49" charset="0"/>
              </a:rPr>
              <a:t>acc</a:t>
            </a:r>
            <a:r>
              <a:rPr lang="en-US" sz="1600" dirty="0">
                <a:solidFill>
                  <a:srgbClr val="8E4000"/>
                </a:solidFill>
                <a:latin typeface="Consolas" panose="020B0609020204030204" pitchFamily="49" charset="0"/>
                <a:cs typeface="Courier New" panose="02070309020205020404" pitchFamily="49" charset="0"/>
              </a:rPr>
              <a:t> loop</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3051FF"/>
                </a:solidFill>
                <a:latin typeface="Consolas" panose="020B0609020204030204" pitchFamily="49" charset="0"/>
                <a:cs typeface="Courier New" panose="02070309020205020404" pitchFamily="49" charset="0"/>
              </a:rPr>
              <a:t>for</a:t>
            </a:r>
            <a:r>
              <a:rPr lang="en-US" sz="1600" dirty="0">
                <a:solidFill>
                  <a:schemeClr val="bg1"/>
                </a:solidFill>
                <a:latin typeface="Consolas" panose="020B0609020204030204" pitchFamily="49" charset="0"/>
                <a:cs typeface="Courier New" panose="02070309020205020404" pitchFamily="49" charset="0"/>
              </a:rPr>
              <a:t>(</a:t>
            </a:r>
            <a:r>
              <a:rPr lang="en-US" sz="1600" dirty="0" err="1">
                <a:solidFill>
                  <a:srgbClr val="A64CFF"/>
                </a:solidFill>
                <a:latin typeface="Consolas" panose="020B0609020204030204" pitchFamily="49" charset="0"/>
                <a:cs typeface="Courier New" panose="02070309020205020404" pitchFamily="49" charset="0"/>
              </a:rPr>
              <a:t>int</a:t>
            </a:r>
            <a:r>
              <a:rPr lang="en-US" sz="1600" dirty="0">
                <a:solidFill>
                  <a:schemeClr val="bg1"/>
                </a:solidFill>
                <a:latin typeface="Consolas" panose="020B0609020204030204" pitchFamily="49" charset="0"/>
                <a:cs typeface="Courier New" panose="02070309020205020404" pitchFamily="49" charset="0"/>
              </a:rPr>
              <a:t> j =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chemeClr val="bg1"/>
                </a:solidFill>
                <a:latin typeface="Consolas" panose="020B0609020204030204" pitchFamily="49" charset="0"/>
                <a:cs typeface="Courier New" panose="02070309020205020404" pitchFamily="49" charset="0"/>
              </a:rPr>
              <a:t>; j &lt; M; </a:t>
            </a:r>
            <a:r>
              <a:rPr lang="en-US" sz="1600" dirty="0" err="1">
                <a:solidFill>
                  <a:schemeClr val="bg1"/>
                </a:solidFill>
                <a:latin typeface="Consolas" panose="020B0609020204030204" pitchFamily="49" charset="0"/>
                <a:cs typeface="Courier New" panose="02070309020205020404" pitchFamily="49" charset="0"/>
              </a:rPr>
              <a:t>j</a:t>
            </a:r>
            <a:r>
              <a:rPr lang="en-US" sz="1600" dirty="0" err="1">
                <a:solidFill>
                  <a:srgbClr val="030382"/>
                </a:solidFill>
                <a:latin typeface="Consolas" panose="020B0609020204030204" pitchFamily="49" charset="0"/>
                <a:cs typeface="Courier New" panose="02070309020205020404" pitchFamily="49" charset="0"/>
              </a:rPr>
              <a:t>++</a:t>
            </a: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][j] =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t>
            </a:r>
          </a:p>
        </p:txBody>
      </p:sp>
      <p:sp>
        <p:nvSpPr>
          <p:cNvPr id="14" name="Rectangle: Top Corners Snipped 13">
            <a:extLst>
              <a:ext uri="{FF2B5EF4-FFF2-40B4-BE49-F238E27FC236}">
                <a16:creationId xmlns:a16="http://schemas.microsoft.com/office/drawing/2014/main" id="{CA9400CF-8947-4DB7-9784-2C3508F63109}"/>
              </a:ext>
            </a:extLst>
          </p:cNvPr>
          <p:cNvSpPr/>
          <p:nvPr/>
        </p:nvSpPr>
        <p:spPr>
          <a:xfrm rot="16200000">
            <a:off x="-328271" y="2457321"/>
            <a:ext cx="1857444" cy="333375"/>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Tree>
    <p:extLst>
      <p:ext uri="{BB962C8B-B14F-4D97-AF65-F5344CB8AC3E}">
        <p14:creationId xmlns:p14="http://schemas.microsoft.com/office/powerpoint/2010/main" val="3131385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reduction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1688816"/>
            <a:ext cx="5807943" cy="3718925"/>
          </a:xfrm>
        </p:spPr>
        <p:txBody>
          <a:bodyPr/>
          <a:lstStyle/>
          <a:p>
            <a:r>
              <a:rPr lang="en-US" dirty="0"/>
              <a:t>The inner-most loop is not parallelizable</a:t>
            </a:r>
          </a:p>
          <a:p>
            <a:r>
              <a:rPr lang="en-US" dirty="0"/>
              <a:t>If we attempted to parallelize it without any changes, multiple threads could attempt to write to </a:t>
            </a:r>
            <a:r>
              <a:rPr lang="en-US" b="1" dirty="0">
                <a:latin typeface="Consolas" panose="020B0609020204030204" pitchFamily="49" charset="0"/>
              </a:rPr>
              <a:t>c[i][j] </a:t>
            </a:r>
            <a:endParaRPr lang="en-US" dirty="0">
              <a:latin typeface="+mn-lt"/>
            </a:endParaRPr>
          </a:p>
          <a:p>
            <a:r>
              <a:rPr lang="en-US" dirty="0">
                <a:latin typeface="+mn-lt"/>
              </a:rPr>
              <a:t>When multiple threads try to write to the same place in memory simultaneously, we should expect to receive erroneous results</a:t>
            </a:r>
          </a:p>
          <a:p>
            <a:r>
              <a:rPr lang="en-US" dirty="0">
                <a:latin typeface="+mn-lt"/>
              </a:rPr>
              <a:t>To fix this, we should use the </a:t>
            </a:r>
            <a:r>
              <a:rPr lang="en-US" b="1" dirty="0">
                <a:solidFill>
                  <a:srgbClr val="FF0000"/>
                </a:solidFill>
                <a:latin typeface="+mn-lt"/>
              </a:rPr>
              <a:t>reduction clause</a:t>
            </a:r>
            <a:endParaRPr lang="en-US" dirty="0">
              <a:solidFill>
                <a:srgbClr val="FF0000"/>
              </a:solidFill>
            </a:endParaRPr>
          </a:p>
        </p:txBody>
      </p:sp>
      <p:sp>
        <p:nvSpPr>
          <p:cNvPr id="6" name="TextBox 5">
            <a:extLst>
              <a:ext uri="{FF2B5EF4-FFF2-40B4-BE49-F238E27FC236}">
                <a16:creationId xmlns:a16="http://schemas.microsoft.com/office/drawing/2014/main" id="{D0DF0B35-A41E-44EE-8831-3D42CFEF0D1B}"/>
              </a:ext>
            </a:extLst>
          </p:cNvPr>
          <p:cNvSpPr txBox="1"/>
          <p:nvPr/>
        </p:nvSpPr>
        <p:spPr>
          <a:xfrm>
            <a:off x="6304114" y="2273432"/>
            <a:ext cx="4527395" cy="108952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Tree>
    <p:extLst>
      <p:ext uri="{BB962C8B-B14F-4D97-AF65-F5344CB8AC3E}">
        <p14:creationId xmlns:p14="http://schemas.microsoft.com/office/powerpoint/2010/main" val="1427624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reduction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1688816"/>
            <a:ext cx="5807943" cy="3718925"/>
          </a:xfrm>
        </p:spPr>
        <p:txBody>
          <a:bodyPr/>
          <a:lstStyle/>
          <a:p>
            <a:r>
              <a:rPr lang="en-US" dirty="0"/>
              <a:t>The inner-most loop is not parallelizable</a:t>
            </a:r>
          </a:p>
          <a:p>
            <a:r>
              <a:rPr lang="en-US" dirty="0"/>
              <a:t>If we attempted to parallelize it without any changes, multiple threads could attempt to write to </a:t>
            </a:r>
            <a:r>
              <a:rPr lang="en-US" b="1" dirty="0">
                <a:latin typeface="Consolas" panose="020B0609020204030204" pitchFamily="49" charset="0"/>
              </a:rPr>
              <a:t>c(</a:t>
            </a:r>
            <a:r>
              <a:rPr lang="en-US" b="1" dirty="0" err="1">
                <a:latin typeface="Consolas" panose="020B0609020204030204" pitchFamily="49" charset="0"/>
              </a:rPr>
              <a:t>i,j</a:t>
            </a:r>
            <a:r>
              <a:rPr lang="en-US" b="1" dirty="0">
                <a:latin typeface="Consolas" panose="020B0609020204030204" pitchFamily="49" charset="0"/>
              </a:rPr>
              <a:t>) </a:t>
            </a:r>
            <a:endParaRPr lang="en-US" dirty="0">
              <a:latin typeface="+mn-lt"/>
            </a:endParaRPr>
          </a:p>
          <a:p>
            <a:r>
              <a:rPr lang="en-US" dirty="0">
                <a:latin typeface="+mn-lt"/>
              </a:rPr>
              <a:t>When multiple threads try to write to the same place in memory simultaneously, we should expect to receive erroneous results</a:t>
            </a:r>
          </a:p>
          <a:p>
            <a:r>
              <a:rPr lang="en-US" dirty="0">
                <a:latin typeface="+mn-lt"/>
              </a:rPr>
              <a:t>To fix this, we should use the </a:t>
            </a:r>
            <a:r>
              <a:rPr lang="en-US" b="1" dirty="0">
                <a:solidFill>
                  <a:srgbClr val="FF0000"/>
                </a:solidFill>
                <a:latin typeface="+mn-lt"/>
              </a:rPr>
              <a:t>reduction clause</a:t>
            </a:r>
            <a:endParaRPr lang="en-US" dirty="0">
              <a:solidFill>
                <a:srgbClr val="FF0000"/>
              </a:solidFill>
            </a:endParaRPr>
          </a:p>
        </p:txBody>
      </p:sp>
      <p:sp>
        <p:nvSpPr>
          <p:cNvPr id="6" name="TextBox 5">
            <a:extLst>
              <a:ext uri="{FF2B5EF4-FFF2-40B4-BE49-F238E27FC236}">
                <a16:creationId xmlns:a16="http://schemas.microsoft.com/office/drawing/2014/main" id="{D0DF0B35-A41E-44EE-8831-3D42CFEF0D1B}"/>
              </a:ext>
            </a:extLst>
          </p:cNvPr>
          <p:cNvSpPr txBox="1"/>
          <p:nvPr/>
        </p:nvSpPr>
        <p:spPr>
          <a:xfrm>
            <a:off x="6227584" y="1899484"/>
            <a:ext cx="4664637" cy="1837426"/>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207613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267DE480-E9CE-4F88-AE91-419457218C94}"/>
              </a:ext>
            </a:extLst>
          </p:cNvPr>
          <p:cNvSpPr txBox="1"/>
          <p:nvPr/>
        </p:nvSpPr>
        <p:spPr>
          <a:xfrm>
            <a:off x="2806613" y="1150108"/>
            <a:ext cx="5359574" cy="108952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sz="2400" dirty="0">
              <a:solidFill>
                <a:srgbClr val="5570FD"/>
              </a:solidFill>
              <a:latin typeface="Consolas" panose="020B0609020204030204" pitchFamily="49" charset="0"/>
              <a:cs typeface="Courier New" panose="02070309020205020404" pitchFamily="49" charset="0"/>
            </a:endParaRPr>
          </a:p>
          <a:p>
            <a:pPr defTabSz="228600">
              <a:lnSpc>
                <a:spcPct val="90000"/>
              </a:lnSpc>
            </a:pPr>
            <a:r>
              <a:rPr lang="en-US" sz="2400" dirty="0">
                <a:solidFill>
                  <a:srgbClr val="5570FD"/>
                </a:solidFill>
                <a:latin typeface="Consolas" panose="020B0609020204030204" pitchFamily="49" charset="0"/>
                <a:cs typeface="Courier New" panose="02070309020205020404" pitchFamily="49" charset="0"/>
              </a:rPr>
              <a:t>for</a:t>
            </a:r>
            <a:r>
              <a:rPr lang="en-US" sz="2400" dirty="0">
                <a:solidFill>
                  <a:schemeClr val="bg1"/>
                </a:solidFill>
                <a:latin typeface="Consolas" panose="020B0609020204030204" pitchFamily="49" charset="0"/>
                <a:cs typeface="Courier New" panose="02070309020205020404" pitchFamily="49" charset="0"/>
              </a:rPr>
              <a:t>( k = </a:t>
            </a:r>
            <a:r>
              <a:rPr lang="en-US" sz="2400" dirty="0">
                <a:solidFill>
                  <a:srgbClr val="FF8738"/>
                </a:solidFill>
                <a:latin typeface="Consolas" panose="020B0609020204030204" pitchFamily="49" charset="0"/>
                <a:cs typeface="Courier New" panose="02070309020205020404" pitchFamily="49" charset="0"/>
              </a:rPr>
              <a:t>0</a:t>
            </a:r>
            <a:r>
              <a:rPr lang="en-US" sz="2400" dirty="0">
                <a:solidFill>
                  <a:schemeClr val="bg1"/>
                </a:solidFill>
                <a:latin typeface="Consolas" panose="020B0609020204030204" pitchFamily="49" charset="0"/>
                <a:cs typeface="Courier New" panose="02070309020205020404" pitchFamily="49" charset="0"/>
              </a:rPr>
              <a:t>; k &lt; size; k</a:t>
            </a:r>
            <a:r>
              <a:rPr lang="en-US" sz="2400" dirty="0">
                <a:solidFill>
                  <a:srgbClr val="030382"/>
                </a:solidFill>
                <a:latin typeface="Consolas" panose="020B0609020204030204" pitchFamily="49" charset="0"/>
                <a:cs typeface="Courier New" panose="02070309020205020404" pitchFamily="49" charset="0"/>
              </a:rPr>
              <a:t>++</a:t>
            </a:r>
            <a:r>
              <a:rPr lang="en-US" sz="2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2400" dirty="0">
                <a:solidFill>
                  <a:schemeClr val="bg1"/>
                </a:solidFill>
                <a:latin typeface="Consolas" panose="020B0609020204030204" pitchFamily="49" charset="0"/>
                <a:cs typeface="Courier New" panose="02070309020205020404" pitchFamily="49" charset="0"/>
              </a:rPr>
              <a:t>	c[i][j] += a[i][k] * b[k][j];</a:t>
            </a:r>
          </a:p>
        </p:txBody>
      </p:sp>
      <p:sp>
        <p:nvSpPr>
          <p:cNvPr id="2" name="Title 1">
            <a:extLst>
              <a:ext uri="{FF2B5EF4-FFF2-40B4-BE49-F238E27FC236}">
                <a16:creationId xmlns:a16="http://schemas.microsoft.com/office/drawing/2014/main" id="{DF5E578F-D13D-4EDD-8B2A-1603E9A1774C}"/>
              </a:ext>
            </a:extLst>
          </p:cNvPr>
          <p:cNvSpPr>
            <a:spLocks noGrp="1"/>
          </p:cNvSpPr>
          <p:nvPr>
            <p:ph type="title"/>
          </p:nvPr>
        </p:nvSpPr>
        <p:spPr>
          <a:xfrm>
            <a:off x="2675419" y="209250"/>
            <a:ext cx="5621963" cy="590931"/>
          </a:xfrm>
        </p:spPr>
        <p:txBody>
          <a:bodyPr/>
          <a:lstStyle/>
          <a:p>
            <a:r>
              <a:rPr lang="en-US" dirty="0"/>
              <a:t>Without a reduction</a:t>
            </a:r>
          </a:p>
        </p:txBody>
      </p:sp>
      <p:sp>
        <p:nvSpPr>
          <p:cNvPr id="3" name="TextBox 2">
            <a:extLst>
              <a:ext uri="{FF2B5EF4-FFF2-40B4-BE49-F238E27FC236}">
                <a16:creationId xmlns:a16="http://schemas.microsoft.com/office/drawing/2014/main" id="{E3D6F040-728E-4945-A652-7AFB4EF5707E}"/>
              </a:ext>
            </a:extLst>
          </p:cNvPr>
          <p:cNvSpPr txBox="1"/>
          <p:nvPr/>
        </p:nvSpPr>
        <p:spPr>
          <a:xfrm>
            <a:off x="2806613" y="1149586"/>
            <a:ext cx="5359574" cy="108952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400" dirty="0">
                <a:solidFill>
                  <a:srgbClr val="8E4000"/>
                </a:solidFill>
                <a:latin typeface="Consolas" panose="020B0609020204030204" pitchFamily="49" charset="0"/>
                <a:cs typeface="Courier New" panose="02070309020205020404" pitchFamily="49" charset="0"/>
              </a:rPr>
              <a:t>#pragma </a:t>
            </a:r>
            <a:r>
              <a:rPr lang="en-US" sz="2400" dirty="0" err="1">
                <a:solidFill>
                  <a:srgbClr val="8E4000"/>
                </a:solidFill>
                <a:latin typeface="Consolas" panose="020B0609020204030204" pitchFamily="49" charset="0"/>
                <a:cs typeface="Courier New" panose="02070309020205020404" pitchFamily="49" charset="0"/>
              </a:rPr>
              <a:t>acc</a:t>
            </a:r>
            <a:r>
              <a:rPr lang="en-US" sz="2400" dirty="0">
                <a:solidFill>
                  <a:srgbClr val="8E4000"/>
                </a:solidFill>
                <a:latin typeface="Consolas" panose="020B0609020204030204" pitchFamily="49" charset="0"/>
                <a:cs typeface="Courier New" panose="02070309020205020404" pitchFamily="49" charset="0"/>
              </a:rPr>
              <a:t> parallel loop</a:t>
            </a:r>
            <a:endParaRPr lang="en-US" sz="2400" dirty="0">
              <a:solidFill>
                <a:srgbClr val="5570FD"/>
              </a:solidFill>
              <a:latin typeface="Consolas" panose="020B0609020204030204" pitchFamily="49" charset="0"/>
              <a:cs typeface="Courier New" panose="02070309020205020404" pitchFamily="49" charset="0"/>
            </a:endParaRPr>
          </a:p>
          <a:p>
            <a:pPr defTabSz="228600">
              <a:lnSpc>
                <a:spcPct val="90000"/>
              </a:lnSpc>
            </a:pPr>
            <a:r>
              <a:rPr lang="en-US" sz="2400" dirty="0">
                <a:solidFill>
                  <a:srgbClr val="5570FD"/>
                </a:solidFill>
                <a:latin typeface="Consolas" panose="020B0609020204030204" pitchFamily="49" charset="0"/>
                <a:cs typeface="Courier New" panose="02070309020205020404" pitchFamily="49" charset="0"/>
              </a:rPr>
              <a:t>for</a:t>
            </a:r>
            <a:r>
              <a:rPr lang="en-US" sz="2400" dirty="0">
                <a:solidFill>
                  <a:schemeClr val="bg1"/>
                </a:solidFill>
                <a:latin typeface="Consolas" panose="020B0609020204030204" pitchFamily="49" charset="0"/>
                <a:cs typeface="Courier New" panose="02070309020205020404" pitchFamily="49" charset="0"/>
              </a:rPr>
              <a:t>( k = </a:t>
            </a:r>
            <a:r>
              <a:rPr lang="en-US" sz="2400" dirty="0">
                <a:solidFill>
                  <a:srgbClr val="FF8738"/>
                </a:solidFill>
                <a:latin typeface="Consolas" panose="020B0609020204030204" pitchFamily="49" charset="0"/>
                <a:cs typeface="Courier New" panose="02070309020205020404" pitchFamily="49" charset="0"/>
              </a:rPr>
              <a:t>0</a:t>
            </a:r>
            <a:r>
              <a:rPr lang="en-US" sz="2400" dirty="0">
                <a:solidFill>
                  <a:schemeClr val="bg1"/>
                </a:solidFill>
                <a:latin typeface="Consolas" panose="020B0609020204030204" pitchFamily="49" charset="0"/>
                <a:cs typeface="Courier New" panose="02070309020205020404" pitchFamily="49" charset="0"/>
              </a:rPr>
              <a:t>; k &lt; size; k</a:t>
            </a:r>
            <a:r>
              <a:rPr lang="en-US" sz="2400" dirty="0">
                <a:solidFill>
                  <a:srgbClr val="030382"/>
                </a:solidFill>
                <a:latin typeface="Consolas" panose="020B0609020204030204" pitchFamily="49" charset="0"/>
                <a:cs typeface="Courier New" panose="02070309020205020404" pitchFamily="49" charset="0"/>
              </a:rPr>
              <a:t>++</a:t>
            </a:r>
            <a:r>
              <a:rPr lang="en-US" sz="2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2400" dirty="0">
                <a:solidFill>
                  <a:schemeClr val="bg1"/>
                </a:solidFill>
                <a:latin typeface="Consolas" panose="020B0609020204030204" pitchFamily="49" charset="0"/>
                <a:cs typeface="Courier New" panose="02070309020205020404" pitchFamily="49" charset="0"/>
              </a:rPr>
              <a:t>	c[i][j] += a[i][k] * b[k][j];</a:t>
            </a:r>
          </a:p>
        </p:txBody>
      </p:sp>
      <p:sp>
        <p:nvSpPr>
          <p:cNvPr id="4" name="Rectangle 3">
            <a:extLst>
              <a:ext uri="{FF2B5EF4-FFF2-40B4-BE49-F238E27FC236}">
                <a16:creationId xmlns:a16="http://schemas.microsoft.com/office/drawing/2014/main" id="{E48F99CF-564A-48BC-8BE7-DCBC258B8196}"/>
              </a:ext>
            </a:extLst>
          </p:cNvPr>
          <p:cNvSpPr/>
          <p:nvPr/>
        </p:nvSpPr>
        <p:spPr>
          <a:xfrm>
            <a:off x="721111"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0</a:t>
            </a:r>
          </a:p>
        </p:txBody>
      </p:sp>
      <p:sp>
        <p:nvSpPr>
          <p:cNvPr id="5" name="Rectangle 4">
            <a:extLst>
              <a:ext uri="{FF2B5EF4-FFF2-40B4-BE49-F238E27FC236}">
                <a16:creationId xmlns:a16="http://schemas.microsoft.com/office/drawing/2014/main" id="{F5EEA5C9-DB68-476A-9093-442EAC298559}"/>
              </a:ext>
            </a:extLst>
          </p:cNvPr>
          <p:cNvSpPr/>
          <p:nvPr/>
        </p:nvSpPr>
        <p:spPr>
          <a:xfrm>
            <a:off x="1528026"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1</a:t>
            </a:r>
          </a:p>
        </p:txBody>
      </p:sp>
      <p:sp>
        <p:nvSpPr>
          <p:cNvPr id="6" name="Rectangle 5">
            <a:extLst>
              <a:ext uri="{FF2B5EF4-FFF2-40B4-BE49-F238E27FC236}">
                <a16:creationId xmlns:a16="http://schemas.microsoft.com/office/drawing/2014/main" id="{E17CA920-9B5A-4968-892A-CE90EFE8625D}"/>
              </a:ext>
            </a:extLst>
          </p:cNvPr>
          <p:cNvSpPr/>
          <p:nvPr/>
        </p:nvSpPr>
        <p:spPr>
          <a:xfrm>
            <a:off x="2334941"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2</a:t>
            </a:r>
          </a:p>
        </p:txBody>
      </p:sp>
      <p:sp>
        <p:nvSpPr>
          <p:cNvPr id="7" name="Rectangle 6">
            <a:extLst>
              <a:ext uri="{FF2B5EF4-FFF2-40B4-BE49-F238E27FC236}">
                <a16:creationId xmlns:a16="http://schemas.microsoft.com/office/drawing/2014/main" id="{E2DB8434-41DE-47BC-8B9E-186C300B87AB}"/>
              </a:ext>
            </a:extLst>
          </p:cNvPr>
          <p:cNvSpPr/>
          <p:nvPr/>
        </p:nvSpPr>
        <p:spPr>
          <a:xfrm>
            <a:off x="3141856"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3</a:t>
            </a:r>
          </a:p>
        </p:txBody>
      </p:sp>
      <p:sp>
        <p:nvSpPr>
          <p:cNvPr id="8" name="Rectangle 7">
            <a:extLst>
              <a:ext uri="{FF2B5EF4-FFF2-40B4-BE49-F238E27FC236}">
                <a16:creationId xmlns:a16="http://schemas.microsoft.com/office/drawing/2014/main" id="{C3F01826-C392-4933-9AC3-8AD52DA6259D}"/>
              </a:ext>
            </a:extLst>
          </p:cNvPr>
          <p:cNvSpPr/>
          <p:nvPr/>
        </p:nvSpPr>
        <p:spPr>
          <a:xfrm>
            <a:off x="3948771"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4</a:t>
            </a:r>
          </a:p>
        </p:txBody>
      </p:sp>
      <p:sp>
        <p:nvSpPr>
          <p:cNvPr id="9" name="Rectangle 8">
            <a:extLst>
              <a:ext uri="{FF2B5EF4-FFF2-40B4-BE49-F238E27FC236}">
                <a16:creationId xmlns:a16="http://schemas.microsoft.com/office/drawing/2014/main" id="{B61A3BDC-3F00-4C7F-9D12-113419A68D1B}"/>
              </a:ext>
            </a:extLst>
          </p:cNvPr>
          <p:cNvSpPr/>
          <p:nvPr/>
        </p:nvSpPr>
        <p:spPr>
          <a:xfrm>
            <a:off x="4768386"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5</a:t>
            </a:r>
          </a:p>
        </p:txBody>
      </p:sp>
      <p:sp>
        <p:nvSpPr>
          <p:cNvPr id="10" name="Rectangle 9">
            <a:extLst>
              <a:ext uri="{FF2B5EF4-FFF2-40B4-BE49-F238E27FC236}">
                <a16:creationId xmlns:a16="http://schemas.microsoft.com/office/drawing/2014/main" id="{FD93C40B-A02F-4ABA-8335-59750EAB1357}"/>
              </a:ext>
            </a:extLst>
          </p:cNvPr>
          <p:cNvSpPr/>
          <p:nvPr/>
        </p:nvSpPr>
        <p:spPr>
          <a:xfrm>
            <a:off x="5575301"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6</a:t>
            </a:r>
          </a:p>
        </p:txBody>
      </p:sp>
      <p:sp>
        <p:nvSpPr>
          <p:cNvPr id="11" name="Rectangle 10">
            <a:extLst>
              <a:ext uri="{FF2B5EF4-FFF2-40B4-BE49-F238E27FC236}">
                <a16:creationId xmlns:a16="http://schemas.microsoft.com/office/drawing/2014/main" id="{60A51C66-860C-42CC-80ED-E59A5DC97720}"/>
              </a:ext>
            </a:extLst>
          </p:cNvPr>
          <p:cNvSpPr/>
          <p:nvPr/>
        </p:nvSpPr>
        <p:spPr>
          <a:xfrm>
            <a:off x="6382216"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7</a:t>
            </a:r>
          </a:p>
        </p:txBody>
      </p:sp>
      <p:sp>
        <p:nvSpPr>
          <p:cNvPr id="12" name="Oval 11">
            <a:extLst>
              <a:ext uri="{FF2B5EF4-FFF2-40B4-BE49-F238E27FC236}">
                <a16:creationId xmlns:a16="http://schemas.microsoft.com/office/drawing/2014/main" id="{B441471E-0DA2-409B-99F4-612A3E36B3E3}"/>
              </a:ext>
            </a:extLst>
          </p:cNvPr>
          <p:cNvSpPr/>
          <p:nvPr/>
        </p:nvSpPr>
        <p:spPr>
          <a:xfrm>
            <a:off x="7330440" y="2811780"/>
            <a:ext cx="182880" cy="1828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endParaRPr>
          </a:p>
        </p:txBody>
      </p:sp>
      <p:sp>
        <p:nvSpPr>
          <p:cNvPr id="13" name="Oval 12">
            <a:extLst>
              <a:ext uri="{FF2B5EF4-FFF2-40B4-BE49-F238E27FC236}">
                <a16:creationId xmlns:a16="http://schemas.microsoft.com/office/drawing/2014/main" id="{D6898574-1A8F-41EA-AA7E-1EB13D51947E}"/>
              </a:ext>
            </a:extLst>
          </p:cNvPr>
          <p:cNvSpPr/>
          <p:nvPr/>
        </p:nvSpPr>
        <p:spPr>
          <a:xfrm>
            <a:off x="7635240" y="2811780"/>
            <a:ext cx="182880" cy="1828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endParaRPr>
          </a:p>
        </p:txBody>
      </p:sp>
      <p:sp>
        <p:nvSpPr>
          <p:cNvPr id="14" name="Oval 13">
            <a:extLst>
              <a:ext uri="{FF2B5EF4-FFF2-40B4-BE49-F238E27FC236}">
                <a16:creationId xmlns:a16="http://schemas.microsoft.com/office/drawing/2014/main" id="{62683B6F-6B4F-4DB9-9895-FF5A28B5BC50}"/>
              </a:ext>
            </a:extLst>
          </p:cNvPr>
          <p:cNvSpPr/>
          <p:nvPr/>
        </p:nvSpPr>
        <p:spPr>
          <a:xfrm>
            <a:off x="7940040" y="2811780"/>
            <a:ext cx="182880" cy="1828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endParaRPr>
          </a:p>
        </p:txBody>
      </p:sp>
      <p:sp>
        <p:nvSpPr>
          <p:cNvPr id="15" name="Rectangle 14">
            <a:extLst>
              <a:ext uri="{FF2B5EF4-FFF2-40B4-BE49-F238E27FC236}">
                <a16:creationId xmlns:a16="http://schemas.microsoft.com/office/drawing/2014/main" id="{3B8BA273-9E37-4DD3-A66E-E40FB4E94D0C}"/>
              </a:ext>
            </a:extLst>
          </p:cNvPr>
          <p:cNvSpPr/>
          <p:nvPr/>
        </p:nvSpPr>
        <p:spPr>
          <a:xfrm>
            <a:off x="8325316" y="2553815"/>
            <a:ext cx="1192064"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size-1</a:t>
            </a:r>
          </a:p>
        </p:txBody>
      </p:sp>
      <p:sp>
        <p:nvSpPr>
          <p:cNvPr id="16" name="Rectangle 15">
            <a:extLst>
              <a:ext uri="{FF2B5EF4-FFF2-40B4-BE49-F238E27FC236}">
                <a16:creationId xmlns:a16="http://schemas.microsoft.com/office/drawing/2014/main" id="{9CC9EAE8-E3D1-488B-BC78-485AB1EEDEA1}"/>
              </a:ext>
            </a:extLst>
          </p:cNvPr>
          <p:cNvSpPr/>
          <p:nvPr/>
        </p:nvSpPr>
        <p:spPr>
          <a:xfrm>
            <a:off x="4287955" y="4732020"/>
            <a:ext cx="2353775" cy="96012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rPr>
              <a:t>C[i][j]</a:t>
            </a:r>
          </a:p>
        </p:txBody>
      </p:sp>
      <p:cxnSp>
        <p:nvCxnSpPr>
          <p:cNvPr id="18" name="Straight Arrow Connector 17">
            <a:extLst>
              <a:ext uri="{FF2B5EF4-FFF2-40B4-BE49-F238E27FC236}">
                <a16:creationId xmlns:a16="http://schemas.microsoft.com/office/drawing/2014/main" id="{7105DF36-B5F0-42C4-834D-3BA969BC97FE}"/>
              </a:ext>
            </a:extLst>
          </p:cNvPr>
          <p:cNvCxnSpPr>
            <a:cxnSpLocks/>
          </p:cNvCxnSpPr>
          <p:nvPr/>
        </p:nvCxnSpPr>
        <p:spPr>
          <a:xfrm>
            <a:off x="1092818" y="3252624"/>
            <a:ext cx="2863667" cy="165242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B3A60F-CA76-40D7-80D0-251524A4D3C0}"/>
              </a:ext>
            </a:extLst>
          </p:cNvPr>
          <p:cNvCxnSpPr>
            <a:cxnSpLocks/>
            <a:stCxn id="5" idx="2"/>
          </p:cNvCxnSpPr>
          <p:nvPr/>
        </p:nvCxnSpPr>
        <p:spPr>
          <a:xfrm>
            <a:off x="1899734" y="3222794"/>
            <a:ext cx="2132951" cy="137968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9F2083B-AD94-426D-A5DA-F4AC2957AEC1}"/>
              </a:ext>
            </a:extLst>
          </p:cNvPr>
          <p:cNvCxnSpPr>
            <a:cxnSpLocks/>
            <a:stCxn id="6" idx="2"/>
          </p:cNvCxnSpPr>
          <p:nvPr/>
        </p:nvCxnSpPr>
        <p:spPr>
          <a:xfrm>
            <a:off x="2706649" y="3222794"/>
            <a:ext cx="1496711" cy="120442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9AD1E4-AF47-4FA7-94C7-08BAAA997E50}"/>
              </a:ext>
            </a:extLst>
          </p:cNvPr>
          <p:cNvCxnSpPr>
            <a:cxnSpLocks/>
            <a:stCxn id="7" idx="2"/>
          </p:cNvCxnSpPr>
          <p:nvPr/>
        </p:nvCxnSpPr>
        <p:spPr>
          <a:xfrm>
            <a:off x="3513564" y="3222794"/>
            <a:ext cx="900083" cy="110536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65CE050-2581-42C6-9D6E-630914E3F7CC}"/>
              </a:ext>
            </a:extLst>
          </p:cNvPr>
          <p:cNvCxnSpPr>
            <a:cxnSpLocks/>
            <a:stCxn id="8" idx="2"/>
          </p:cNvCxnSpPr>
          <p:nvPr/>
        </p:nvCxnSpPr>
        <p:spPr>
          <a:xfrm>
            <a:off x="4320479" y="3222794"/>
            <a:ext cx="391591" cy="105202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5582A21-BD75-4BAC-8FE9-418AB1E4871C}"/>
              </a:ext>
            </a:extLst>
          </p:cNvPr>
          <p:cNvCxnSpPr>
            <a:cxnSpLocks/>
            <a:stCxn id="9" idx="2"/>
          </p:cNvCxnSpPr>
          <p:nvPr/>
        </p:nvCxnSpPr>
        <p:spPr>
          <a:xfrm>
            <a:off x="5140094" y="3222794"/>
            <a:ext cx="38030" cy="105202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C3AA50D-E3A0-4460-B21B-966F408D56EA}"/>
              </a:ext>
            </a:extLst>
          </p:cNvPr>
          <p:cNvCxnSpPr>
            <a:cxnSpLocks/>
            <a:stCxn id="10" idx="2"/>
          </p:cNvCxnSpPr>
          <p:nvPr/>
        </p:nvCxnSpPr>
        <p:spPr>
          <a:xfrm flipH="1">
            <a:off x="5758676" y="3222794"/>
            <a:ext cx="188333" cy="105202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FCCEC9E-BDA6-45AB-B581-885FFE93982F}"/>
              </a:ext>
            </a:extLst>
          </p:cNvPr>
          <p:cNvCxnSpPr>
            <a:cxnSpLocks/>
            <a:stCxn id="11" idx="2"/>
          </p:cNvCxnSpPr>
          <p:nvPr/>
        </p:nvCxnSpPr>
        <p:spPr>
          <a:xfrm flipH="1">
            <a:off x="6441596" y="3222794"/>
            <a:ext cx="312328" cy="110536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1FB706CE-8F90-4B43-BA92-6AC299D11DD4}"/>
              </a:ext>
            </a:extLst>
          </p:cNvPr>
          <p:cNvCxnSpPr>
            <a:cxnSpLocks/>
            <a:stCxn id="15" idx="2"/>
          </p:cNvCxnSpPr>
          <p:nvPr/>
        </p:nvCxnSpPr>
        <p:spPr>
          <a:xfrm flipH="1">
            <a:off x="7000799" y="3252624"/>
            <a:ext cx="1920549" cy="140319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783D0C62-D7C4-4BDD-A9EA-17118EFDF8C8}"/>
              </a:ext>
            </a:extLst>
          </p:cNvPr>
          <p:cNvSpPr txBox="1"/>
          <p:nvPr/>
        </p:nvSpPr>
        <p:spPr>
          <a:xfrm>
            <a:off x="6973200" y="4905049"/>
            <a:ext cx="3645562"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When running this loop in </a:t>
            </a:r>
            <a:r>
              <a:rPr lang="en-US" b="1" dirty="0">
                <a:solidFill>
                  <a:srgbClr val="030382"/>
                </a:solidFill>
              </a:rPr>
              <a:t>parallel</a:t>
            </a:r>
            <a:r>
              <a:rPr lang="en-US" dirty="0">
                <a:solidFill>
                  <a:schemeClr val="bg1"/>
                </a:solidFill>
              </a:rPr>
              <a:t>, we cannot guarantee that the threads will </a:t>
            </a:r>
            <a:r>
              <a:rPr lang="en-US" b="1" dirty="0">
                <a:solidFill>
                  <a:srgbClr val="030382"/>
                </a:solidFill>
              </a:rPr>
              <a:t>“take turns”</a:t>
            </a:r>
          </a:p>
        </p:txBody>
      </p:sp>
      <p:sp>
        <p:nvSpPr>
          <p:cNvPr id="29" name="TextBox 28">
            <a:extLst>
              <a:ext uri="{FF2B5EF4-FFF2-40B4-BE49-F238E27FC236}">
                <a16:creationId xmlns:a16="http://schemas.microsoft.com/office/drawing/2014/main" id="{06FF9587-020C-46A2-8872-82C97A5E372E}"/>
              </a:ext>
            </a:extLst>
          </p:cNvPr>
          <p:cNvSpPr txBox="1"/>
          <p:nvPr/>
        </p:nvSpPr>
        <p:spPr>
          <a:xfrm>
            <a:off x="326159" y="4905049"/>
            <a:ext cx="3816237"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When running this loop  </a:t>
            </a:r>
            <a:r>
              <a:rPr lang="en-US" b="1" dirty="0">
                <a:solidFill>
                  <a:srgbClr val="030382"/>
                </a:solidFill>
              </a:rPr>
              <a:t>sequentially</a:t>
            </a:r>
            <a:r>
              <a:rPr lang="en-US" dirty="0">
                <a:solidFill>
                  <a:schemeClr val="bg1"/>
                </a:solidFill>
              </a:rPr>
              <a:t>, the loop iterations will </a:t>
            </a:r>
            <a:r>
              <a:rPr lang="en-US" b="1" dirty="0">
                <a:solidFill>
                  <a:srgbClr val="030382"/>
                </a:solidFill>
              </a:rPr>
              <a:t>“take turns” </a:t>
            </a:r>
            <a:r>
              <a:rPr lang="en-US" dirty="0">
                <a:solidFill>
                  <a:schemeClr val="bg1"/>
                </a:solidFill>
              </a:rPr>
              <a:t>writing to </a:t>
            </a:r>
            <a:r>
              <a:rPr lang="en-US" dirty="0">
                <a:solidFill>
                  <a:schemeClr val="bg1"/>
                </a:solidFill>
                <a:latin typeface="Consolas" panose="020B0609020204030204" pitchFamily="49" charset="0"/>
              </a:rPr>
              <a:t>c[i][j]</a:t>
            </a:r>
            <a:endParaRPr lang="en-US" b="1" dirty="0">
              <a:solidFill>
                <a:srgbClr val="030382"/>
              </a:solidFill>
              <a:latin typeface="Consolas" panose="020B0609020204030204" pitchFamily="49" charset="0"/>
            </a:endParaRPr>
          </a:p>
        </p:txBody>
      </p:sp>
    </p:spTree>
    <p:extLst>
      <p:ext uri="{BB962C8B-B14F-4D97-AF65-F5344CB8AC3E}">
        <p14:creationId xmlns:p14="http://schemas.microsoft.com/office/powerpoint/2010/main" val="3594709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wipe(up)">
                                      <p:cBhvr>
                                        <p:cTn id="45" dur="500"/>
                                        <p:tgtEl>
                                          <p:spTgt spid="18"/>
                                        </p:tgtEl>
                                      </p:cBhvr>
                                    </p:animEffect>
                                  </p:childTnLst>
                                </p:cTn>
                              </p:par>
                            </p:childTnLst>
                          </p:cTn>
                        </p:par>
                        <p:par>
                          <p:cTn id="46" fill="hold">
                            <p:stCondLst>
                              <p:cond delay="500"/>
                            </p:stCondLst>
                            <p:childTnLst>
                              <p:par>
                                <p:cTn id="47" presetID="22" presetClass="entr" presetSubtype="1" fill="hold" nodeType="after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wipe(up)">
                                      <p:cBhvr>
                                        <p:cTn id="49" dur="500"/>
                                        <p:tgtEl>
                                          <p:spTgt spid="19"/>
                                        </p:tgtEl>
                                      </p:cBhvr>
                                    </p:animEffect>
                                  </p:childTnLst>
                                </p:cTn>
                              </p:par>
                            </p:childTnLst>
                          </p:cTn>
                        </p:par>
                        <p:par>
                          <p:cTn id="50" fill="hold">
                            <p:stCondLst>
                              <p:cond delay="1000"/>
                            </p:stCondLst>
                            <p:childTnLst>
                              <p:par>
                                <p:cTn id="51" presetID="22" presetClass="entr" presetSubtype="1" fill="hold" nodeType="after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wipe(up)">
                                      <p:cBhvr>
                                        <p:cTn id="53" dur="500"/>
                                        <p:tgtEl>
                                          <p:spTgt spid="22"/>
                                        </p:tgtEl>
                                      </p:cBhvr>
                                    </p:animEffect>
                                  </p:childTnLst>
                                </p:cTn>
                              </p:par>
                            </p:childTnLst>
                          </p:cTn>
                        </p:par>
                        <p:par>
                          <p:cTn id="54" fill="hold">
                            <p:stCondLst>
                              <p:cond delay="1500"/>
                            </p:stCondLst>
                            <p:childTnLst>
                              <p:par>
                                <p:cTn id="55" presetID="22" presetClass="entr" presetSubtype="1" fill="hold" nodeType="after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wipe(up)">
                                      <p:cBhvr>
                                        <p:cTn id="57" dur="500"/>
                                        <p:tgtEl>
                                          <p:spTgt spid="25"/>
                                        </p:tgtEl>
                                      </p:cBhvr>
                                    </p:animEffect>
                                  </p:childTnLst>
                                </p:cTn>
                              </p:par>
                            </p:childTnLst>
                          </p:cTn>
                        </p:par>
                        <p:par>
                          <p:cTn id="58" fill="hold">
                            <p:stCondLst>
                              <p:cond delay="2000"/>
                            </p:stCondLst>
                            <p:childTnLst>
                              <p:par>
                                <p:cTn id="59" presetID="22" presetClass="entr" presetSubtype="1" fill="hold" nodeType="after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wipe(up)">
                                      <p:cBhvr>
                                        <p:cTn id="61" dur="500"/>
                                        <p:tgtEl>
                                          <p:spTgt spid="28"/>
                                        </p:tgtEl>
                                      </p:cBhvr>
                                    </p:animEffect>
                                  </p:childTnLst>
                                </p:cTn>
                              </p:par>
                            </p:childTnLst>
                          </p:cTn>
                        </p:par>
                        <p:par>
                          <p:cTn id="62" fill="hold">
                            <p:stCondLst>
                              <p:cond delay="2500"/>
                            </p:stCondLst>
                            <p:childTnLst>
                              <p:par>
                                <p:cTn id="63" presetID="22" presetClass="entr" presetSubtype="1" fill="hold" nodeType="afterEffect">
                                  <p:stCondLst>
                                    <p:cond delay="0"/>
                                  </p:stCondLst>
                                  <p:childTnLst>
                                    <p:set>
                                      <p:cBhvr>
                                        <p:cTn id="64" dur="1" fill="hold">
                                          <p:stCondLst>
                                            <p:cond delay="0"/>
                                          </p:stCondLst>
                                        </p:cTn>
                                        <p:tgtEl>
                                          <p:spTgt spid="31"/>
                                        </p:tgtEl>
                                        <p:attrNameLst>
                                          <p:attrName>style.visibility</p:attrName>
                                        </p:attrNameLst>
                                      </p:cBhvr>
                                      <p:to>
                                        <p:strVal val="visible"/>
                                      </p:to>
                                    </p:set>
                                    <p:animEffect transition="in" filter="wipe(up)">
                                      <p:cBhvr>
                                        <p:cTn id="65" dur="500"/>
                                        <p:tgtEl>
                                          <p:spTgt spid="31"/>
                                        </p:tgtEl>
                                      </p:cBhvr>
                                    </p:animEffect>
                                  </p:childTnLst>
                                </p:cTn>
                              </p:par>
                            </p:childTnLst>
                          </p:cTn>
                        </p:par>
                        <p:par>
                          <p:cTn id="66" fill="hold">
                            <p:stCondLst>
                              <p:cond delay="3000"/>
                            </p:stCondLst>
                            <p:childTnLst>
                              <p:par>
                                <p:cTn id="67" presetID="22" presetClass="entr" presetSubtype="1" fill="hold" nodeType="afterEffect">
                                  <p:stCondLst>
                                    <p:cond delay="0"/>
                                  </p:stCondLst>
                                  <p:childTnLst>
                                    <p:set>
                                      <p:cBhvr>
                                        <p:cTn id="68" dur="1" fill="hold">
                                          <p:stCondLst>
                                            <p:cond delay="0"/>
                                          </p:stCondLst>
                                        </p:cTn>
                                        <p:tgtEl>
                                          <p:spTgt spid="34"/>
                                        </p:tgtEl>
                                        <p:attrNameLst>
                                          <p:attrName>style.visibility</p:attrName>
                                        </p:attrNameLst>
                                      </p:cBhvr>
                                      <p:to>
                                        <p:strVal val="visible"/>
                                      </p:to>
                                    </p:set>
                                    <p:animEffect transition="in" filter="wipe(up)">
                                      <p:cBhvr>
                                        <p:cTn id="69" dur="500"/>
                                        <p:tgtEl>
                                          <p:spTgt spid="34"/>
                                        </p:tgtEl>
                                      </p:cBhvr>
                                    </p:animEffect>
                                  </p:childTnLst>
                                </p:cTn>
                              </p:par>
                            </p:childTnLst>
                          </p:cTn>
                        </p:par>
                        <p:par>
                          <p:cTn id="70" fill="hold">
                            <p:stCondLst>
                              <p:cond delay="3500"/>
                            </p:stCondLst>
                            <p:childTnLst>
                              <p:par>
                                <p:cTn id="71" presetID="22" presetClass="entr" presetSubtype="1" fill="hold" nodeType="afterEffect">
                                  <p:stCondLst>
                                    <p:cond delay="0"/>
                                  </p:stCondLst>
                                  <p:childTnLst>
                                    <p:set>
                                      <p:cBhvr>
                                        <p:cTn id="72" dur="1" fill="hold">
                                          <p:stCondLst>
                                            <p:cond delay="0"/>
                                          </p:stCondLst>
                                        </p:cTn>
                                        <p:tgtEl>
                                          <p:spTgt spid="37"/>
                                        </p:tgtEl>
                                        <p:attrNameLst>
                                          <p:attrName>style.visibility</p:attrName>
                                        </p:attrNameLst>
                                      </p:cBhvr>
                                      <p:to>
                                        <p:strVal val="visible"/>
                                      </p:to>
                                    </p:set>
                                    <p:animEffect transition="in" filter="wipe(up)">
                                      <p:cBhvr>
                                        <p:cTn id="73" dur="500"/>
                                        <p:tgtEl>
                                          <p:spTgt spid="37"/>
                                        </p:tgtEl>
                                      </p:cBhvr>
                                    </p:animEffect>
                                  </p:childTnLst>
                                </p:cTn>
                              </p:par>
                            </p:childTnLst>
                          </p:cTn>
                        </p:par>
                        <p:par>
                          <p:cTn id="74" fill="hold">
                            <p:stCondLst>
                              <p:cond delay="4000"/>
                            </p:stCondLst>
                            <p:childTnLst>
                              <p:par>
                                <p:cTn id="75" presetID="22" presetClass="entr" presetSubtype="1" fill="hold" nodeType="afterEffect">
                                  <p:stCondLst>
                                    <p:cond delay="0"/>
                                  </p:stCondLst>
                                  <p:childTnLst>
                                    <p:set>
                                      <p:cBhvr>
                                        <p:cTn id="76" dur="1" fill="hold">
                                          <p:stCondLst>
                                            <p:cond delay="0"/>
                                          </p:stCondLst>
                                        </p:cTn>
                                        <p:tgtEl>
                                          <p:spTgt spid="40"/>
                                        </p:tgtEl>
                                        <p:attrNameLst>
                                          <p:attrName>style.visibility</p:attrName>
                                        </p:attrNameLst>
                                      </p:cBhvr>
                                      <p:to>
                                        <p:strVal val="visible"/>
                                      </p:to>
                                    </p:set>
                                    <p:animEffect transition="in" filter="wipe(up)">
                                      <p:cBhvr>
                                        <p:cTn id="77" dur="500"/>
                                        <p:tgtEl>
                                          <p:spTgt spid="40"/>
                                        </p:tgtEl>
                                      </p:cBhvr>
                                    </p:animEffect>
                                  </p:childTnLst>
                                </p:cTn>
                              </p:par>
                            </p:childTnLst>
                          </p:cTn>
                        </p:par>
                        <p:par>
                          <p:cTn id="78" fill="hold">
                            <p:stCondLst>
                              <p:cond delay="4500"/>
                            </p:stCondLst>
                            <p:childTnLst>
                              <p:par>
                                <p:cTn id="79" presetID="10" presetClass="entr" presetSubtype="0" fill="hold" grpId="0" nodeType="afterEffect">
                                  <p:stCondLst>
                                    <p:cond delay="0"/>
                                  </p:stCondLst>
                                  <p:childTnLst>
                                    <p:set>
                                      <p:cBhvr>
                                        <p:cTn id="80" dur="1" fill="hold">
                                          <p:stCondLst>
                                            <p:cond delay="0"/>
                                          </p:stCondLst>
                                        </p:cTn>
                                        <p:tgtEl>
                                          <p:spTgt spid="29"/>
                                        </p:tgtEl>
                                        <p:attrNameLst>
                                          <p:attrName>style.visibility</p:attrName>
                                        </p:attrNameLst>
                                      </p:cBhvr>
                                      <p:to>
                                        <p:strVal val="visible"/>
                                      </p:to>
                                    </p:set>
                                    <p:animEffect transition="in" filter="fade">
                                      <p:cBhvr>
                                        <p:cTn id="81" dur="500"/>
                                        <p:tgtEl>
                                          <p:spTgt spid="29"/>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xit" presetSubtype="0" fill="hold" nodeType="clickEffect">
                                  <p:stCondLst>
                                    <p:cond delay="0"/>
                                  </p:stCondLst>
                                  <p:childTnLst>
                                    <p:animEffect transition="out" filter="fade">
                                      <p:cBhvr>
                                        <p:cTn id="85" dur="500"/>
                                        <p:tgtEl>
                                          <p:spTgt spid="18"/>
                                        </p:tgtEl>
                                      </p:cBhvr>
                                    </p:animEffect>
                                    <p:set>
                                      <p:cBhvr>
                                        <p:cTn id="86" dur="1" fill="hold">
                                          <p:stCondLst>
                                            <p:cond delay="499"/>
                                          </p:stCondLst>
                                        </p:cTn>
                                        <p:tgtEl>
                                          <p:spTgt spid="18"/>
                                        </p:tgtEl>
                                        <p:attrNameLst>
                                          <p:attrName>style.visibility</p:attrName>
                                        </p:attrNameLst>
                                      </p:cBhvr>
                                      <p:to>
                                        <p:strVal val="hidden"/>
                                      </p:to>
                                    </p:set>
                                  </p:childTnLst>
                                </p:cTn>
                              </p:par>
                              <p:par>
                                <p:cTn id="87" presetID="10" presetClass="exit" presetSubtype="0" fill="hold" nodeType="withEffect">
                                  <p:stCondLst>
                                    <p:cond delay="0"/>
                                  </p:stCondLst>
                                  <p:childTnLst>
                                    <p:animEffect transition="out" filter="fade">
                                      <p:cBhvr>
                                        <p:cTn id="88" dur="500"/>
                                        <p:tgtEl>
                                          <p:spTgt spid="19"/>
                                        </p:tgtEl>
                                      </p:cBhvr>
                                    </p:animEffect>
                                    <p:set>
                                      <p:cBhvr>
                                        <p:cTn id="89" dur="1" fill="hold">
                                          <p:stCondLst>
                                            <p:cond delay="499"/>
                                          </p:stCondLst>
                                        </p:cTn>
                                        <p:tgtEl>
                                          <p:spTgt spid="19"/>
                                        </p:tgtEl>
                                        <p:attrNameLst>
                                          <p:attrName>style.visibility</p:attrName>
                                        </p:attrNameLst>
                                      </p:cBhvr>
                                      <p:to>
                                        <p:strVal val="hidden"/>
                                      </p:to>
                                    </p:set>
                                  </p:childTnLst>
                                </p:cTn>
                              </p:par>
                              <p:par>
                                <p:cTn id="90" presetID="10" presetClass="exit" presetSubtype="0" fill="hold" nodeType="withEffect">
                                  <p:stCondLst>
                                    <p:cond delay="0"/>
                                  </p:stCondLst>
                                  <p:childTnLst>
                                    <p:animEffect transition="out" filter="fade">
                                      <p:cBhvr>
                                        <p:cTn id="91" dur="500"/>
                                        <p:tgtEl>
                                          <p:spTgt spid="22"/>
                                        </p:tgtEl>
                                      </p:cBhvr>
                                    </p:animEffect>
                                    <p:set>
                                      <p:cBhvr>
                                        <p:cTn id="92" dur="1" fill="hold">
                                          <p:stCondLst>
                                            <p:cond delay="499"/>
                                          </p:stCondLst>
                                        </p:cTn>
                                        <p:tgtEl>
                                          <p:spTgt spid="22"/>
                                        </p:tgtEl>
                                        <p:attrNameLst>
                                          <p:attrName>style.visibility</p:attrName>
                                        </p:attrNameLst>
                                      </p:cBhvr>
                                      <p:to>
                                        <p:strVal val="hidden"/>
                                      </p:to>
                                    </p:set>
                                  </p:childTnLst>
                                </p:cTn>
                              </p:par>
                              <p:par>
                                <p:cTn id="93" presetID="10" presetClass="exit" presetSubtype="0" fill="hold" nodeType="withEffect">
                                  <p:stCondLst>
                                    <p:cond delay="0"/>
                                  </p:stCondLst>
                                  <p:childTnLst>
                                    <p:animEffect transition="out" filter="fade">
                                      <p:cBhvr>
                                        <p:cTn id="94" dur="500"/>
                                        <p:tgtEl>
                                          <p:spTgt spid="25"/>
                                        </p:tgtEl>
                                      </p:cBhvr>
                                    </p:animEffect>
                                    <p:set>
                                      <p:cBhvr>
                                        <p:cTn id="95" dur="1" fill="hold">
                                          <p:stCondLst>
                                            <p:cond delay="499"/>
                                          </p:stCondLst>
                                        </p:cTn>
                                        <p:tgtEl>
                                          <p:spTgt spid="25"/>
                                        </p:tgtEl>
                                        <p:attrNameLst>
                                          <p:attrName>style.visibility</p:attrName>
                                        </p:attrNameLst>
                                      </p:cBhvr>
                                      <p:to>
                                        <p:strVal val="hidden"/>
                                      </p:to>
                                    </p:set>
                                  </p:childTnLst>
                                </p:cTn>
                              </p:par>
                              <p:par>
                                <p:cTn id="96" presetID="10" presetClass="exit" presetSubtype="0" fill="hold" nodeType="withEffect">
                                  <p:stCondLst>
                                    <p:cond delay="0"/>
                                  </p:stCondLst>
                                  <p:childTnLst>
                                    <p:animEffect transition="out" filter="fade">
                                      <p:cBhvr>
                                        <p:cTn id="97" dur="500"/>
                                        <p:tgtEl>
                                          <p:spTgt spid="28"/>
                                        </p:tgtEl>
                                      </p:cBhvr>
                                    </p:animEffect>
                                    <p:set>
                                      <p:cBhvr>
                                        <p:cTn id="98" dur="1" fill="hold">
                                          <p:stCondLst>
                                            <p:cond delay="499"/>
                                          </p:stCondLst>
                                        </p:cTn>
                                        <p:tgtEl>
                                          <p:spTgt spid="28"/>
                                        </p:tgtEl>
                                        <p:attrNameLst>
                                          <p:attrName>style.visibility</p:attrName>
                                        </p:attrNameLst>
                                      </p:cBhvr>
                                      <p:to>
                                        <p:strVal val="hidden"/>
                                      </p:to>
                                    </p:set>
                                  </p:childTnLst>
                                </p:cTn>
                              </p:par>
                              <p:par>
                                <p:cTn id="99" presetID="10" presetClass="exit" presetSubtype="0" fill="hold" nodeType="withEffect">
                                  <p:stCondLst>
                                    <p:cond delay="0"/>
                                  </p:stCondLst>
                                  <p:childTnLst>
                                    <p:animEffect transition="out" filter="fade">
                                      <p:cBhvr>
                                        <p:cTn id="100" dur="500"/>
                                        <p:tgtEl>
                                          <p:spTgt spid="31"/>
                                        </p:tgtEl>
                                      </p:cBhvr>
                                    </p:animEffect>
                                    <p:set>
                                      <p:cBhvr>
                                        <p:cTn id="101" dur="1" fill="hold">
                                          <p:stCondLst>
                                            <p:cond delay="499"/>
                                          </p:stCondLst>
                                        </p:cTn>
                                        <p:tgtEl>
                                          <p:spTgt spid="31"/>
                                        </p:tgtEl>
                                        <p:attrNameLst>
                                          <p:attrName>style.visibility</p:attrName>
                                        </p:attrNameLst>
                                      </p:cBhvr>
                                      <p:to>
                                        <p:strVal val="hidden"/>
                                      </p:to>
                                    </p:set>
                                  </p:childTnLst>
                                </p:cTn>
                              </p:par>
                              <p:par>
                                <p:cTn id="102" presetID="10" presetClass="exit" presetSubtype="0" fill="hold" nodeType="withEffect">
                                  <p:stCondLst>
                                    <p:cond delay="0"/>
                                  </p:stCondLst>
                                  <p:childTnLst>
                                    <p:animEffect transition="out" filter="fade">
                                      <p:cBhvr>
                                        <p:cTn id="103" dur="500"/>
                                        <p:tgtEl>
                                          <p:spTgt spid="34"/>
                                        </p:tgtEl>
                                      </p:cBhvr>
                                    </p:animEffect>
                                    <p:set>
                                      <p:cBhvr>
                                        <p:cTn id="104" dur="1" fill="hold">
                                          <p:stCondLst>
                                            <p:cond delay="499"/>
                                          </p:stCondLst>
                                        </p:cTn>
                                        <p:tgtEl>
                                          <p:spTgt spid="34"/>
                                        </p:tgtEl>
                                        <p:attrNameLst>
                                          <p:attrName>style.visibility</p:attrName>
                                        </p:attrNameLst>
                                      </p:cBhvr>
                                      <p:to>
                                        <p:strVal val="hidden"/>
                                      </p:to>
                                    </p:set>
                                  </p:childTnLst>
                                </p:cTn>
                              </p:par>
                              <p:par>
                                <p:cTn id="105" presetID="10" presetClass="exit" presetSubtype="0" fill="hold" nodeType="withEffect">
                                  <p:stCondLst>
                                    <p:cond delay="0"/>
                                  </p:stCondLst>
                                  <p:childTnLst>
                                    <p:animEffect transition="out" filter="fade">
                                      <p:cBhvr>
                                        <p:cTn id="106" dur="500"/>
                                        <p:tgtEl>
                                          <p:spTgt spid="37"/>
                                        </p:tgtEl>
                                      </p:cBhvr>
                                    </p:animEffect>
                                    <p:set>
                                      <p:cBhvr>
                                        <p:cTn id="107" dur="1" fill="hold">
                                          <p:stCondLst>
                                            <p:cond delay="499"/>
                                          </p:stCondLst>
                                        </p:cTn>
                                        <p:tgtEl>
                                          <p:spTgt spid="37"/>
                                        </p:tgtEl>
                                        <p:attrNameLst>
                                          <p:attrName>style.visibility</p:attrName>
                                        </p:attrNameLst>
                                      </p:cBhvr>
                                      <p:to>
                                        <p:strVal val="hidden"/>
                                      </p:to>
                                    </p:set>
                                  </p:childTnLst>
                                </p:cTn>
                              </p:par>
                              <p:par>
                                <p:cTn id="108" presetID="10" presetClass="exit" presetSubtype="0" fill="hold" nodeType="withEffect">
                                  <p:stCondLst>
                                    <p:cond delay="0"/>
                                  </p:stCondLst>
                                  <p:childTnLst>
                                    <p:animEffect transition="out" filter="fade">
                                      <p:cBhvr>
                                        <p:cTn id="109" dur="500"/>
                                        <p:tgtEl>
                                          <p:spTgt spid="40"/>
                                        </p:tgtEl>
                                      </p:cBhvr>
                                    </p:animEffect>
                                    <p:set>
                                      <p:cBhvr>
                                        <p:cTn id="110" dur="1" fill="hold">
                                          <p:stCondLst>
                                            <p:cond delay="499"/>
                                          </p:stCondLst>
                                        </p:cTn>
                                        <p:tgtEl>
                                          <p:spTgt spid="40"/>
                                        </p:tgtEl>
                                        <p:attrNameLst>
                                          <p:attrName>style.visibility</p:attrName>
                                        </p:attrNameLst>
                                      </p:cBhvr>
                                      <p:to>
                                        <p:strVal val="hidden"/>
                                      </p:to>
                                    </p:se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3"/>
                                        </p:tgtEl>
                                        <p:attrNameLst>
                                          <p:attrName>style.visibility</p:attrName>
                                        </p:attrNameLst>
                                      </p:cBhvr>
                                      <p:to>
                                        <p:strVal val="visible"/>
                                      </p:to>
                                    </p:set>
                                    <p:animEffect transition="in" filter="fade">
                                      <p:cBhvr>
                                        <p:cTn id="115" dur="500"/>
                                        <p:tgtEl>
                                          <p:spTgt spid="3"/>
                                        </p:tgtEl>
                                      </p:cBhvr>
                                    </p:animEffect>
                                  </p:childTnLst>
                                </p:cTn>
                              </p:par>
                            </p:childTnLst>
                          </p:cTn>
                        </p:par>
                      </p:childTnLst>
                    </p:cTn>
                  </p:par>
                  <p:par>
                    <p:cTn id="116" fill="hold">
                      <p:stCondLst>
                        <p:cond delay="indefinite"/>
                      </p:stCondLst>
                      <p:childTnLst>
                        <p:par>
                          <p:cTn id="117" fill="hold">
                            <p:stCondLst>
                              <p:cond delay="0"/>
                            </p:stCondLst>
                            <p:childTnLst>
                              <p:par>
                                <p:cTn id="118" presetID="22" presetClass="entr" presetSubtype="1" fill="hold" nodeType="clickEffect">
                                  <p:stCondLst>
                                    <p:cond delay="0"/>
                                  </p:stCondLst>
                                  <p:childTnLst>
                                    <p:set>
                                      <p:cBhvr>
                                        <p:cTn id="119" dur="1" fill="hold">
                                          <p:stCondLst>
                                            <p:cond delay="0"/>
                                          </p:stCondLst>
                                        </p:cTn>
                                        <p:tgtEl>
                                          <p:spTgt spid="18"/>
                                        </p:tgtEl>
                                        <p:attrNameLst>
                                          <p:attrName>style.visibility</p:attrName>
                                        </p:attrNameLst>
                                      </p:cBhvr>
                                      <p:to>
                                        <p:strVal val="visible"/>
                                      </p:to>
                                    </p:set>
                                    <p:animEffect transition="in" filter="wipe(up)">
                                      <p:cBhvr>
                                        <p:cTn id="120" dur="500"/>
                                        <p:tgtEl>
                                          <p:spTgt spid="18"/>
                                        </p:tgtEl>
                                      </p:cBhvr>
                                    </p:animEffect>
                                  </p:childTnLst>
                                </p:cTn>
                              </p:par>
                              <p:par>
                                <p:cTn id="121" presetID="22" presetClass="entr" presetSubtype="1" fill="hold" nodeType="withEffect">
                                  <p:stCondLst>
                                    <p:cond delay="0"/>
                                  </p:stCondLst>
                                  <p:childTnLst>
                                    <p:set>
                                      <p:cBhvr>
                                        <p:cTn id="122" dur="1" fill="hold">
                                          <p:stCondLst>
                                            <p:cond delay="0"/>
                                          </p:stCondLst>
                                        </p:cTn>
                                        <p:tgtEl>
                                          <p:spTgt spid="19"/>
                                        </p:tgtEl>
                                        <p:attrNameLst>
                                          <p:attrName>style.visibility</p:attrName>
                                        </p:attrNameLst>
                                      </p:cBhvr>
                                      <p:to>
                                        <p:strVal val="visible"/>
                                      </p:to>
                                    </p:set>
                                    <p:animEffect transition="in" filter="wipe(up)">
                                      <p:cBhvr>
                                        <p:cTn id="123" dur="500"/>
                                        <p:tgtEl>
                                          <p:spTgt spid="19"/>
                                        </p:tgtEl>
                                      </p:cBhvr>
                                    </p:animEffect>
                                  </p:childTnLst>
                                </p:cTn>
                              </p:par>
                              <p:par>
                                <p:cTn id="124" presetID="22" presetClass="entr" presetSubtype="1" fill="hold" nodeType="withEffect">
                                  <p:stCondLst>
                                    <p:cond delay="0"/>
                                  </p:stCondLst>
                                  <p:childTnLst>
                                    <p:set>
                                      <p:cBhvr>
                                        <p:cTn id="125" dur="1" fill="hold">
                                          <p:stCondLst>
                                            <p:cond delay="0"/>
                                          </p:stCondLst>
                                        </p:cTn>
                                        <p:tgtEl>
                                          <p:spTgt spid="22"/>
                                        </p:tgtEl>
                                        <p:attrNameLst>
                                          <p:attrName>style.visibility</p:attrName>
                                        </p:attrNameLst>
                                      </p:cBhvr>
                                      <p:to>
                                        <p:strVal val="visible"/>
                                      </p:to>
                                    </p:set>
                                    <p:animEffect transition="in" filter="wipe(up)">
                                      <p:cBhvr>
                                        <p:cTn id="126" dur="500"/>
                                        <p:tgtEl>
                                          <p:spTgt spid="22"/>
                                        </p:tgtEl>
                                      </p:cBhvr>
                                    </p:animEffect>
                                  </p:childTnLst>
                                </p:cTn>
                              </p:par>
                              <p:par>
                                <p:cTn id="127" presetID="22" presetClass="entr" presetSubtype="1" fill="hold" nodeType="withEffect">
                                  <p:stCondLst>
                                    <p:cond delay="0"/>
                                  </p:stCondLst>
                                  <p:childTnLst>
                                    <p:set>
                                      <p:cBhvr>
                                        <p:cTn id="128" dur="1" fill="hold">
                                          <p:stCondLst>
                                            <p:cond delay="0"/>
                                          </p:stCondLst>
                                        </p:cTn>
                                        <p:tgtEl>
                                          <p:spTgt spid="25"/>
                                        </p:tgtEl>
                                        <p:attrNameLst>
                                          <p:attrName>style.visibility</p:attrName>
                                        </p:attrNameLst>
                                      </p:cBhvr>
                                      <p:to>
                                        <p:strVal val="visible"/>
                                      </p:to>
                                    </p:set>
                                    <p:animEffect transition="in" filter="wipe(up)">
                                      <p:cBhvr>
                                        <p:cTn id="129" dur="500"/>
                                        <p:tgtEl>
                                          <p:spTgt spid="25"/>
                                        </p:tgtEl>
                                      </p:cBhvr>
                                    </p:animEffect>
                                  </p:childTnLst>
                                </p:cTn>
                              </p:par>
                              <p:par>
                                <p:cTn id="130" presetID="22" presetClass="entr" presetSubtype="1" fill="hold" nodeType="withEffect">
                                  <p:stCondLst>
                                    <p:cond delay="0"/>
                                  </p:stCondLst>
                                  <p:childTnLst>
                                    <p:set>
                                      <p:cBhvr>
                                        <p:cTn id="131" dur="1" fill="hold">
                                          <p:stCondLst>
                                            <p:cond delay="0"/>
                                          </p:stCondLst>
                                        </p:cTn>
                                        <p:tgtEl>
                                          <p:spTgt spid="28"/>
                                        </p:tgtEl>
                                        <p:attrNameLst>
                                          <p:attrName>style.visibility</p:attrName>
                                        </p:attrNameLst>
                                      </p:cBhvr>
                                      <p:to>
                                        <p:strVal val="visible"/>
                                      </p:to>
                                    </p:set>
                                    <p:animEffect transition="in" filter="wipe(up)">
                                      <p:cBhvr>
                                        <p:cTn id="132" dur="500"/>
                                        <p:tgtEl>
                                          <p:spTgt spid="28"/>
                                        </p:tgtEl>
                                      </p:cBhvr>
                                    </p:animEffect>
                                  </p:childTnLst>
                                </p:cTn>
                              </p:par>
                              <p:par>
                                <p:cTn id="133" presetID="22" presetClass="entr" presetSubtype="1" fill="hold" nodeType="withEffect">
                                  <p:stCondLst>
                                    <p:cond delay="0"/>
                                  </p:stCondLst>
                                  <p:childTnLst>
                                    <p:set>
                                      <p:cBhvr>
                                        <p:cTn id="134" dur="1" fill="hold">
                                          <p:stCondLst>
                                            <p:cond delay="0"/>
                                          </p:stCondLst>
                                        </p:cTn>
                                        <p:tgtEl>
                                          <p:spTgt spid="31"/>
                                        </p:tgtEl>
                                        <p:attrNameLst>
                                          <p:attrName>style.visibility</p:attrName>
                                        </p:attrNameLst>
                                      </p:cBhvr>
                                      <p:to>
                                        <p:strVal val="visible"/>
                                      </p:to>
                                    </p:set>
                                    <p:animEffect transition="in" filter="wipe(up)">
                                      <p:cBhvr>
                                        <p:cTn id="135" dur="500"/>
                                        <p:tgtEl>
                                          <p:spTgt spid="31"/>
                                        </p:tgtEl>
                                      </p:cBhvr>
                                    </p:animEffect>
                                  </p:childTnLst>
                                </p:cTn>
                              </p:par>
                              <p:par>
                                <p:cTn id="136" presetID="22" presetClass="entr" presetSubtype="1" fill="hold" nodeType="withEffect">
                                  <p:stCondLst>
                                    <p:cond delay="0"/>
                                  </p:stCondLst>
                                  <p:childTnLst>
                                    <p:set>
                                      <p:cBhvr>
                                        <p:cTn id="137" dur="1" fill="hold">
                                          <p:stCondLst>
                                            <p:cond delay="0"/>
                                          </p:stCondLst>
                                        </p:cTn>
                                        <p:tgtEl>
                                          <p:spTgt spid="34"/>
                                        </p:tgtEl>
                                        <p:attrNameLst>
                                          <p:attrName>style.visibility</p:attrName>
                                        </p:attrNameLst>
                                      </p:cBhvr>
                                      <p:to>
                                        <p:strVal val="visible"/>
                                      </p:to>
                                    </p:set>
                                    <p:animEffect transition="in" filter="wipe(up)">
                                      <p:cBhvr>
                                        <p:cTn id="138" dur="500"/>
                                        <p:tgtEl>
                                          <p:spTgt spid="34"/>
                                        </p:tgtEl>
                                      </p:cBhvr>
                                    </p:animEffect>
                                  </p:childTnLst>
                                </p:cTn>
                              </p:par>
                              <p:par>
                                <p:cTn id="139" presetID="22" presetClass="entr" presetSubtype="1" fill="hold" nodeType="withEffect">
                                  <p:stCondLst>
                                    <p:cond delay="0"/>
                                  </p:stCondLst>
                                  <p:childTnLst>
                                    <p:set>
                                      <p:cBhvr>
                                        <p:cTn id="140" dur="1" fill="hold">
                                          <p:stCondLst>
                                            <p:cond delay="0"/>
                                          </p:stCondLst>
                                        </p:cTn>
                                        <p:tgtEl>
                                          <p:spTgt spid="37"/>
                                        </p:tgtEl>
                                        <p:attrNameLst>
                                          <p:attrName>style.visibility</p:attrName>
                                        </p:attrNameLst>
                                      </p:cBhvr>
                                      <p:to>
                                        <p:strVal val="visible"/>
                                      </p:to>
                                    </p:set>
                                    <p:animEffect transition="in" filter="wipe(up)">
                                      <p:cBhvr>
                                        <p:cTn id="141" dur="500"/>
                                        <p:tgtEl>
                                          <p:spTgt spid="37"/>
                                        </p:tgtEl>
                                      </p:cBhvr>
                                    </p:animEffect>
                                  </p:childTnLst>
                                </p:cTn>
                              </p:par>
                              <p:par>
                                <p:cTn id="142" presetID="22" presetClass="entr" presetSubtype="1" fill="hold" nodeType="withEffect">
                                  <p:stCondLst>
                                    <p:cond delay="0"/>
                                  </p:stCondLst>
                                  <p:childTnLst>
                                    <p:set>
                                      <p:cBhvr>
                                        <p:cTn id="143" dur="1" fill="hold">
                                          <p:stCondLst>
                                            <p:cond delay="0"/>
                                          </p:stCondLst>
                                        </p:cTn>
                                        <p:tgtEl>
                                          <p:spTgt spid="40"/>
                                        </p:tgtEl>
                                        <p:attrNameLst>
                                          <p:attrName>style.visibility</p:attrName>
                                        </p:attrNameLst>
                                      </p:cBhvr>
                                      <p:to>
                                        <p:strVal val="visible"/>
                                      </p:to>
                                    </p:set>
                                    <p:animEffect transition="in" filter="wipe(up)">
                                      <p:cBhvr>
                                        <p:cTn id="144" dur="500"/>
                                        <p:tgtEl>
                                          <p:spTgt spid="40"/>
                                        </p:tgtEl>
                                      </p:cBhvr>
                                    </p:animEffect>
                                  </p:childTnLst>
                                </p:cTn>
                              </p:par>
                            </p:childTnLst>
                          </p:cTn>
                        </p:par>
                        <p:par>
                          <p:cTn id="145" fill="hold">
                            <p:stCondLst>
                              <p:cond delay="500"/>
                            </p:stCondLst>
                            <p:childTnLst>
                              <p:par>
                                <p:cTn id="146" presetID="10" presetClass="entr" presetSubtype="0" fill="hold" grpId="0" nodeType="afterEffect">
                                  <p:stCondLst>
                                    <p:cond delay="0"/>
                                  </p:stCondLst>
                                  <p:childTnLst>
                                    <p:set>
                                      <p:cBhvr>
                                        <p:cTn id="147" dur="1" fill="hold">
                                          <p:stCondLst>
                                            <p:cond delay="0"/>
                                          </p:stCondLst>
                                        </p:cTn>
                                        <p:tgtEl>
                                          <p:spTgt spid="59"/>
                                        </p:tgtEl>
                                        <p:attrNameLst>
                                          <p:attrName>style.visibility</p:attrName>
                                        </p:attrNameLst>
                                      </p:cBhvr>
                                      <p:to>
                                        <p:strVal val="visible"/>
                                      </p:to>
                                    </p:set>
                                    <p:animEffect transition="in" filter="fade">
                                      <p:cBhvr>
                                        <p:cTn id="148"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59" grpId="0"/>
      <p:bldP spid="29" grpId="0"/>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267DE480-E9CE-4F88-AE91-419457218C94}"/>
              </a:ext>
            </a:extLst>
          </p:cNvPr>
          <p:cNvSpPr txBox="1"/>
          <p:nvPr/>
        </p:nvSpPr>
        <p:spPr>
          <a:xfrm>
            <a:off x="2334941" y="983909"/>
            <a:ext cx="6396606" cy="1421928"/>
          </a:xfrm>
          <a:prstGeom prst="rect">
            <a:avLst/>
          </a:prstGeom>
          <a:solidFill>
            <a:schemeClr val="tx1">
              <a:lumMod val="95000"/>
            </a:schemeClr>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sz="2400" dirty="0">
              <a:solidFill>
                <a:srgbClr val="5570FD"/>
              </a:solidFill>
              <a:latin typeface="Consolas" panose="020B0609020204030204" pitchFamily="49" charset="0"/>
              <a:cs typeface="Courier New" panose="02070309020205020404" pitchFamily="49" charset="0"/>
            </a:endParaRPr>
          </a:p>
          <a:p>
            <a:pPr defTabSz="228600">
              <a:lnSpc>
                <a:spcPct val="90000"/>
              </a:lnSpc>
            </a:pPr>
            <a:r>
              <a:rPr lang="en-US" sz="2400" dirty="0">
                <a:solidFill>
                  <a:srgbClr val="5570FD"/>
                </a:solidFill>
                <a:latin typeface="Consolas" panose="020B0609020204030204" pitchFamily="49" charset="0"/>
                <a:cs typeface="Courier New" panose="02070309020205020404" pitchFamily="49" charset="0"/>
              </a:rPr>
              <a:t>do</a:t>
            </a:r>
            <a:r>
              <a:rPr lang="en-US" sz="2400" dirty="0">
                <a:solidFill>
                  <a:schemeClr val="bg1"/>
                </a:solidFill>
                <a:latin typeface="Consolas" panose="020B0609020204030204" pitchFamily="49" charset="0"/>
                <a:cs typeface="Courier New" panose="02070309020205020404" pitchFamily="49" charset="0"/>
              </a:rPr>
              <a:t> k = </a:t>
            </a:r>
            <a:r>
              <a:rPr lang="en-US" sz="2400" dirty="0">
                <a:solidFill>
                  <a:srgbClr val="FF8738"/>
                </a:solidFill>
                <a:latin typeface="Consolas" panose="020B0609020204030204" pitchFamily="49" charset="0"/>
                <a:cs typeface="Courier New" panose="02070309020205020404" pitchFamily="49" charset="0"/>
              </a:rPr>
              <a:t>1</a:t>
            </a:r>
            <a:r>
              <a:rPr lang="en-US" sz="2400"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sz="2400" dirty="0">
                <a:solidFill>
                  <a:schemeClr val="bg1"/>
                </a:solidFill>
                <a:latin typeface="Consolas" panose="020B0609020204030204" pitchFamily="49" charset="0"/>
                <a:cs typeface="Courier New" panose="02070309020205020404" pitchFamily="49" charset="0"/>
              </a:rPr>
              <a:t>	c(</a:t>
            </a:r>
            <a:r>
              <a:rPr lang="en-US" sz="2400" dirty="0" err="1">
                <a:solidFill>
                  <a:schemeClr val="bg1"/>
                </a:solidFill>
                <a:latin typeface="Consolas" panose="020B0609020204030204" pitchFamily="49" charset="0"/>
                <a:cs typeface="Courier New" panose="02070309020205020404" pitchFamily="49" charset="0"/>
              </a:rPr>
              <a:t>i,j</a:t>
            </a:r>
            <a:r>
              <a:rPr lang="en-US" sz="2400" dirty="0">
                <a:solidFill>
                  <a:schemeClr val="bg1"/>
                </a:solidFill>
                <a:latin typeface="Consolas" panose="020B0609020204030204" pitchFamily="49" charset="0"/>
                <a:cs typeface="Courier New" panose="02070309020205020404" pitchFamily="49" charset="0"/>
              </a:rPr>
              <a:t>) = c(</a:t>
            </a:r>
            <a:r>
              <a:rPr lang="en-US" sz="2400" dirty="0" err="1">
                <a:solidFill>
                  <a:schemeClr val="bg1"/>
                </a:solidFill>
                <a:latin typeface="Consolas" panose="020B0609020204030204" pitchFamily="49" charset="0"/>
                <a:cs typeface="Courier New" panose="02070309020205020404" pitchFamily="49" charset="0"/>
              </a:rPr>
              <a:t>i,j</a:t>
            </a:r>
            <a:r>
              <a:rPr lang="en-US" sz="2400" dirty="0">
                <a:solidFill>
                  <a:schemeClr val="bg1"/>
                </a:solidFill>
                <a:latin typeface="Consolas" panose="020B0609020204030204" pitchFamily="49" charset="0"/>
                <a:cs typeface="Courier New" panose="02070309020205020404" pitchFamily="49" charset="0"/>
              </a:rPr>
              <a:t>) + a(</a:t>
            </a:r>
            <a:r>
              <a:rPr lang="en-US" sz="2400" dirty="0" err="1">
                <a:solidFill>
                  <a:schemeClr val="bg1"/>
                </a:solidFill>
                <a:latin typeface="Consolas" panose="020B0609020204030204" pitchFamily="49" charset="0"/>
                <a:cs typeface="Courier New" panose="02070309020205020404" pitchFamily="49" charset="0"/>
              </a:rPr>
              <a:t>i,k</a:t>
            </a:r>
            <a:r>
              <a:rPr lang="en-US" sz="2400" dirty="0">
                <a:solidFill>
                  <a:schemeClr val="bg1"/>
                </a:solidFill>
                <a:latin typeface="Consolas" panose="020B0609020204030204" pitchFamily="49" charset="0"/>
                <a:cs typeface="Courier New" panose="02070309020205020404" pitchFamily="49" charset="0"/>
              </a:rPr>
              <a:t>) * b(</a:t>
            </a:r>
            <a:r>
              <a:rPr lang="en-US" sz="2400" dirty="0" err="1">
                <a:solidFill>
                  <a:schemeClr val="bg1"/>
                </a:solidFill>
                <a:latin typeface="Consolas" panose="020B0609020204030204" pitchFamily="49" charset="0"/>
                <a:cs typeface="Courier New" panose="02070309020205020404" pitchFamily="49" charset="0"/>
              </a:rPr>
              <a:t>k,j</a:t>
            </a:r>
            <a:r>
              <a:rPr lang="en-US" sz="2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400" dirty="0">
                <a:solidFill>
                  <a:srgbClr val="3051FF"/>
                </a:solidFill>
                <a:latin typeface="Consolas" panose="020B0609020204030204" pitchFamily="49" charset="0"/>
                <a:cs typeface="Courier New" panose="02070309020205020404" pitchFamily="49" charset="0"/>
              </a:rPr>
              <a:t>end do</a:t>
            </a:r>
            <a:endParaRPr lang="en-US" sz="2400" dirty="0">
              <a:solidFill>
                <a:schemeClr val="bg1"/>
              </a:solidFill>
              <a:latin typeface="Consolas" panose="020B0609020204030204" pitchFamily="49" charset="0"/>
              <a:cs typeface="Courier New" panose="02070309020205020404" pitchFamily="49" charset="0"/>
            </a:endParaRPr>
          </a:p>
        </p:txBody>
      </p:sp>
      <p:sp>
        <p:nvSpPr>
          <p:cNvPr id="3" name="TextBox 2">
            <a:extLst>
              <a:ext uri="{FF2B5EF4-FFF2-40B4-BE49-F238E27FC236}">
                <a16:creationId xmlns:a16="http://schemas.microsoft.com/office/drawing/2014/main" id="{E3D6F040-728E-4945-A652-7AFB4EF5707E}"/>
              </a:ext>
            </a:extLst>
          </p:cNvPr>
          <p:cNvSpPr txBox="1"/>
          <p:nvPr/>
        </p:nvSpPr>
        <p:spPr>
          <a:xfrm>
            <a:off x="2334941" y="983909"/>
            <a:ext cx="6586406" cy="1421928"/>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sz="2400" dirty="0">
                <a:solidFill>
                  <a:srgbClr val="8E4000"/>
                </a:solidFill>
                <a:latin typeface="Consolas" panose="020B0609020204030204" pitchFamily="49" charset="0"/>
                <a:cs typeface="Courier New" panose="02070309020205020404" pitchFamily="49" charset="0"/>
              </a:rPr>
              <a:t>!$</a:t>
            </a:r>
            <a:r>
              <a:rPr lang="en-US" sz="2400" dirty="0" err="1">
                <a:solidFill>
                  <a:srgbClr val="8E4000"/>
                </a:solidFill>
                <a:latin typeface="Consolas" panose="020B0609020204030204" pitchFamily="49" charset="0"/>
                <a:cs typeface="Courier New" panose="02070309020205020404" pitchFamily="49" charset="0"/>
              </a:rPr>
              <a:t>acc</a:t>
            </a:r>
            <a:r>
              <a:rPr lang="en-US" sz="2400" dirty="0">
                <a:solidFill>
                  <a:srgbClr val="8E4000"/>
                </a:solidFill>
                <a:latin typeface="Consolas" panose="020B0609020204030204" pitchFamily="49" charset="0"/>
                <a:cs typeface="Courier New" panose="02070309020205020404" pitchFamily="49" charset="0"/>
              </a:rPr>
              <a:t> parallel loop</a:t>
            </a:r>
            <a:endParaRPr lang="en-US" sz="2400" dirty="0">
              <a:solidFill>
                <a:srgbClr val="5570FD"/>
              </a:solidFill>
              <a:latin typeface="Consolas" panose="020B0609020204030204" pitchFamily="49" charset="0"/>
              <a:cs typeface="Courier New" panose="02070309020205020404" pitchFamily="49" charset="0"/>
            </a:endParaRPr>
          </a:p>
          <a:p>
            <a:pPr defTabSz="228600">
              <a:lnSpc>
                <a:spcPct val="90000"/>
              </a:lnSpc>
            </a:pPr>
            <a:r>
              <a:rPr lang="en-US" sz="2400" dirty="0">
                <a:solidFill>
                  <a:srgbClr val="5570FD"/>
                </a:solidFill>
                <a:latin typeface="Consolas" panose="020B0609020204030204" pitchFamily="49" charset="0"/>
                <a:cs typeface="Courier New" panose="02070309020205020404" pitchFamily="49" charset="0"/>
              </a:rPr>
              <a:t>do</a:t>
            </a:r>
            <a:r>
              <a:rPr lang="en-US" sz="2400" dirty="0">
                <a:solidFill>
                  <a:schemeClr val="bg1"/>
                </a:solidFill>
                <a:latin typeface="Consolas" panose="020B0609020204030204" pitchFamily="49" charset="0"/>
                <a:cs typeface="Courier New" panose="02070309020205020404" pitchFamily="49" charset="0"/>
              </a:rPr>
              <a:t> k = </a:t>
            </a:r>
            <a:r>
              <a:rPr lang="en-US" sz="2400" dirty="0">
                <a:solidFill>
                  <a:srgbClr val="FF8738"/>
                </a:solidFill>
                <a:latin typeface="Consolas" panose="020B0609020204030204" pitchFamily="49" charset="0"/>
                <a:cs typeface="Courier New" panose="02070309020205020404" pitchFamily="49" charset="0"/>
              </a:rPr>
              <a:t>1</a:t>
            </a:r>
            <a:r>
              <a:rPr lang="en-US" sz="2400"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sz="2400" dirty="0">
                <a:solidFill>
                  <a:schemeClr val="bg1"/>
                </a:solidFill>
                <a:latin typeface="Consolas" panose="020B0609020204030204" pitchFamily="49" charset="0"/>
                <a:cs typeface="Courier New" panose="02070309020205020404" pitchFamily="49" charset="0"/>
              </a:rPr>
              <a:t>	c(</a:t>
            </a:r>
            <a:r>
              <a:rPr lang="en-US" sz="2400" dirty="0" err="1">
                <a:solidFill>
                  <a:schemeClr val="bg1"/>
                </a:solidFill>
                <a:latin typeface="Consolas" panose="020B0609020204030204" pitchFamily="49" charset="0"/>
                <a:cs typeface="Courier New" panose="02070309020205020404" pitchFamily="49" charset="0"/>
              </a:rPr>
              <a:t>i,j</a:t>
            </a:r>
            <a:r>
              <a:rPr lang="en-US" sz="2400" dirty="0">
                <a:solidFill>
                  <a:schemeClr val="bg1"/>
                </a:solidFill>
                <a:latin typeface="Consolas" panose="020B0609020204030204" pitchFamily="49" charset="0"/>
                <a:cs typeface="Courier New" panose="02070309020205020404" pitchFamily="49" charset="0"/>
              </a:rPr>
              <a:t>) = c(</a:t>
            </a:r>
            <a:r>
              <a:rPr lang="en-US" sz="2400" dirty="0" err="1">
                <a:solidFill>
                  <a:schemeClr val="bg1"/>
                </a:solidFill>
                <a:latin typeface="Consolas" panose="020B0609020204030204" pitchFamily="49" charset="0"/>
                <a:cs typeface="Courier New" panose="02070309020205020404" pitchFamily="49" charset="0"/>
              </a:rPr>
              <a:t>i,j</a:t>
            </a:r>
            <a:r>
              <a:rPr lang="en-US" sz="2400" dirty="0">
                <a:solidFill>
                  <a:schemeClr val="bg1"/>
                </a:solidFill>
                <a:latin typeface="Consolas" panose="020B0609020204030204" pitchFamily="49" charset="0"/>
                <a:cs typeface="Courier New" panose="02070309020205020404" pitchFamily="49" charset="0"/>
              </a:rPr>
              <a:t>) + a(</a:t>
            </a:r>
            <a:r>
              <a:rPr lang="en-US" sz="2400" dirty="0" err="1">
                <a:solidFill>
                  <a:schemeClr val="bg1"/>
                </a:solidFill>
                <a:latin typeface="Consolas" panose="020B0609020204030204" pitchFamily="49" charset="0"/>
                <a:cs typeface="Courier New" panose="02070309020205020404" pitchFamily="49" charset="0"/>
              </a:rPr>
              <a:t>i,k</a:t>
            </a:r>
            <a:r>
              <a:rPr lang="en-US" sz="2400" dirty="0">
                <a:solidFill>
                  <a:schemeClr val="bg1"/>
                </a:solidFill>
                <a:latin typeface="Consolas" panose="020B0609020204030204" pitchFamily="49" charset="0"/>
                <a:cs typeface="Courier New" panose="02070309020205020404" pitchFamily="49" charset="0"/>
              </a:rPr>
              <a:t>) * b(</a:t>
            </a:r>
            <a:r>
              <a:rPr lang="en-US" sz="2400" dirty="0" err="1">
                <a:solidFill>
                  <a:schemeClr val="bg1"/>
                </a:solidFill>
                <a:latin typeface="Consolas" panose="020B0609020204030204" pitchFamily="49" charset="0"/>
                <a:cs typeface="Courier New" panose="02070309020205020404" pitchFamily="49" charset="0"/>
              </a:rPr>
              <a:t>k,j</a:t>
            </a:r>
            <a:r>
              <a:rPr lang="en-US" sz="2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400" dirty="0">
                <a:solidFill>
                  <a:srgbClr val="3051FF"/>
                </a:solidFill>
                <a:latin typeface="Consolas" panose="020B0609020204030204" pitchFamily="49" charset="0"/>
                <a:cs typeface="Courier New" panose="02070309020205020404" pitchFamily="49" charset="0"/>
              </a:rPr>
              <a:t>end do</a:t>
            </a:r>
          </a:p>
        </p:txBody>
      </p:sp>
      <p:sp>
        <p:nvSpPr>
          <p:cNvPr id="2" name="Title 1">
            <a:extLst>
              <a:ext uri="{FF2B5EF4-FFF2-40B4-BE49-F238E27FC236}">
                <a16:creationId xmlns:a16="http://schemas.microsoft.com/office/drawing/2014/main" id="{DF5E578F-D13D-4EDD-8B2A-1603E9A1774C}"/>
              </a:ext>
            </a:extLst>
          </p:cNvPr>
          <p:cNvSpPr>
            <a:spLocks noGrp="1"/>
          </p:cNvSpPr>
          <p:nvPr>
            <p:ph type="title"/>
          </p:nvPr>
        </p:nvSpPr>
        <p:spPr>
          <a:xfrm>
            <a:off x="2675419" y="209250"/>
            <a:ext cx="5621963" cy="590931"/>
          </a:xfrm>
        </p:spPr>
        <p:txBody>
          <a:bodyPr/>
          <a:lstStyle/>
          <a:p>
            <a:r>
              <a:rPr lang="en-US" dirty="0"/>
              <a:t>Without a reduction</a:t>
            </a:r>
          </a:p>
        </p:txBody>
      </p:sp>
      <p:sp>
        <p:nvSpPr>
          <p:cNvPr id="4" name="Rectangle 3">
            <a:extLst>
              <a:ext uri="{FF2B5EF4-FFF2-40B4-BE49-F238E27FC236}">
                <a16:creationId xmlns:a16="http://schemas.microsoft.com/office/drawing/2014/main" id="{E48F99CF-564A-48BC-8BE7-DCBC258B8196}"/>
              </a:ext>
            </a:extLst>
          </p:cNvPr>
          <p:cNvSpPr/>
          <p:nvPr/>
        </p:nvSpPr>
        <p:spPr>
          <a:xfrm>
            <a:off x="721111"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1</a:t>
            </a:r>
          </a:p>
        </p:txBody>
      </p:sp>
      <p:sp>
        <p:nvSpPr>
          <p:cNvPr id="5" name="Rectangle 4">
            <a:extLst>
              <a:ext uri="{FF2B5EF4-FFF2-40B4-BE49-F238E27FC236}">
                <a16:creationId xmlns:a16="http://schemas.microsoft.com/office/drawing/2014/main" id="{F5EEA5C9-DB68-476A-9093-442EAC298559}"/>
              </a:ext>
            </a:extLst>
          </p:cNvPr>
          <p:cNvSpPr/>
          <p:nvPr/>
        </p:nvSpPr>
        <p:spPr>
          <a:xfrm>
            <a:off x="1528026"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2</a:t>
            </a:r>
          </a:p>
        </p:txBody>
      </p:sp>
      <p:sp>
        <p:nvSpPr>
          <p:cNvPr id="6" name="Rectangle 5">
            <a:extLst>
              <a:ext uri="{FF2B5EF4-FFF2-40B4-BE49-F238E27FC236}">
                <a16:creationId xmlns:a16="http://schemas.microsoft.com/office/drawing/2014/main" id="{E17CA920-9B5A-4968-892A-CE90EFE8625D}"/>
              </a:ext>
            </a:extLst>
          </p:cNvPr>
          <p:cNvSpPr/>
          <p:nvPr/>
        </p:nvSpPr>
        <p:spPr>
          <a:xfrm>
            <a:off x="2334941"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3</a:t>
            </a:r>
          </a:p>
        </p:txBody>
      </p:sp>
      <p:sp>
        <p:nvSpPr>
          <p:cNvPr id="7" name="Rectangle 6">
            <a:extLst>
              <a:ext uri="{FF2B5EF4-FFF2-40B4-BE49-F238E27FC236}">
                <a16:creationId xmlns:a16="http://schemas.microsoft.com/office/drawing/2014/main" id="{E2DB8434-41DE-47BC-8B9E-186C300B87AB}"/>
              </a:ext>
            </a:extLst>
          </p:cNvPr>
          <p:cNvSpPr/>
          <p:nvPr/>
        </p:nvSpPr>
        <p:spPr>
          <a:xfrm>
            <a:off x="3141856"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4</a:t>
            </a:r>
          </a:p>
        </p:txBody>
      </p:sp>
      <p:sp>
        <p:nvSpPr>
          <p:cNvPr id="8" name="Rectangle 7">
            <a:extLst>
              <a:ext uri="{FF2B5EF4-FFF2-40B4-BE49-F238E27FC236}">
                <a16:creationId xmlns:a16="http://schemas.microsoft.com/office/drawing/2014/main" id="{C3F01826-C392-4933-9AC3-8AD52DA6259D}"/>
              </a:ext>
            </a:extLst>
          </p:cNvPr>
          <p:cNvSpPr/>
          <p:nvPr/>
        </p:nvSpPr>
        <p:spPr>
          <a:xfrm>
            <a:off x="3948771"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5</a:t>
            </a:r>
          </a:p>
        </p:txBody>
      </p:sp>
      <p:sp>
        <p:nvSpPr>
          <p:cNvPr id="9" name="Rectangle 8">
            <a:extLst>
              <a:ext uri="{FF2B5EF4-FFF2-40B4-BE49-F238E27FC236}">
                <a16:creationId xmlns:a16="http://schemas.microsoft.com/office/drawing/2014/main" id="{B61A3BDC-3F00-4C7F-9D12-113419A68D1B}"/>
              </a:ext>
            </a:extLst>
          </p:cNvPr>
          <p:cNvSpPr/>
          <p:nvPr/>
        </p:nvSpPr>
        <p:spPr>
          <a:xfrm>
            <a:off x="4768386"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6</a:t>
            </a:r>
          </a:p>
        </p:txBody>
      </p:sp>
      <p:sp>
        <p:nvSpPr>
          <p:cNvPr id="10" name="Rectangle 9">
            <a:extLst>
              <a:ext uri="{FF2B5EF4-FFF2-40B4-BE49-F238E27FC236}">
                <a16:creationId xmlns:a16="http://schemas.microsoft.com/office/drawing/2014/main" id="{FD93C40B-A02F-4ABA-8335-59750EAB1357}"/>
              </a:ext>
            </a:extLst>
          </p:cNvPr>
          <p:cNvSpPr/>
          <p:nvPr/>
        </p:nvSpPr>
        <p:spPr>
          <a:xfrm>
            <a:off x="5575301"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7</a:t>
            </a:r>
          </a:p>
        </p:txBody>
      </p:sp>
      <p:sp>
        <p:nvSpPr>
          <p:cNvPr id="11" name="Rectangle 10">
            <a:extLst>
              <a:ext uri="{FF2B5EF4-FFF2-40B4-BE49-F238E27FC236}">
                <a16:creationId xmlns:a16="http://schemas.microsoft.com/office/drawing/2014/main" id="{60A51C66-860C-42CC-80ED-E59A5DC97720}"/>
              </a:ext>
            </a:extLst>
          </p:cNvPr>
          <p:cNvSpPr/>
          <p:nvPr/>
        </p:nvSpPr>
        <p:spPr>
          <a:xfrm>
            <a:off x="6382216" y="2523985"/>
            <a:ext cx="743415"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8</a:t>
            </a:r>
          </a:p>
        </p:txBody>
      </p:sp>
      <p:sp>
        <p:nvSpPr>
          <p:cNvPr id="12" name="Oval 11">
            <a:extLst>
              <a:ext uri="{FF2B5EF4-FFF2-40B4-BE49-F238E27FC236}">
                <a16:creationId xmlns:a16="http://schemas.microsoft.com/office/drawing/2014/main" id="{B441471E-0DA2-409B-99F4-612A3E36B3E3}"/>
              </a:ext>
            </a:extLst>
          </p:cNvPr>
          <p:cNvSpPr/>
          <p:nvPr/>
        </p:nvSpPr>
        <p:spPr>
          <a:xfrm>
            <a:off x="7330440" y="2811780"/>
            <a:ext cx="182880" cy="1828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endParaRPr>
          </a:p>
        </p:txBody>
      </p:sp>
      <p:sp>
        <p:nvSpPr>
          <p:cNvPr id="13" name="Oval 12">
            <a:extLst>
              <a:ext uri="{FF2B5EF4-FFF2-40B4-BE49-F238E27FC236}">
                <a16:creationId xmlns:a16="http://schemas.microsoft.com/office/drawing/2014/main" id="{D6898574-1A8F-41EA-AA7E-1EB13D51947E}"/>
              </a:ext>
            </a:extLst>
          </p:cNvPr>
          <p:cNvSpPr/>
          <p:nvPr/>
        </p:nvSpPr>
        <p:spPr>
          <a:xfrm>
            <a:off x="7635240" y="2811780"/>
            <a:ext cx="182880" cy="1828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endParaRPr>
          </a:p>
        </p:txBody>
      </p:sp>
      <p:sp>
        <p:nvSpPr>
          <p:cNvPr id="14" name="Oval 13">
            <a:extLst>
              <a:ext uri="{FF2B5EF4-FFF2-40B4-BE49-F238E27FC236}">
                <a16:creationId xmlns:a16="http://schemas.microsoft.com/office/drawing/2014/main" id="{62683B6F-6B4F-4DB9-9895-FF5A28B5BC50}"/>
              </a:ext>
            </a:extLst>
          </p:cNvPr>
          <p:cNvSpPr/>
          <p:nvPr/>
        </p:nvSpPr>
        <p:spPr>
          <a:xfrm>
            <a:off x="7940040" y="2811780"/>
            <a:ext cx="182880" cy="18288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endParaRPr>
          </a:p>
        </p:txBody>
      </p:sp>
      <p:sp>
        <p:nvSpPr>
          <p:cNvPr id="15" name="Rectangle 14">
            <a:extLst>
              <a:ext uri="{FF2B5EF4-FFF2-40B4-BE49-F238E27FC236}">
                <a16:creationId xmlns:a16="http://schemas.microsoft.com/office/drawing/2014/main" id="{3B8BA273-9E37-4DD3-A66E-E40FB4E94D0C}"/>
              </a:ext>
            </a:extLst>
          </p:cNvPr>
          <p:cNvSpPr/>
          <p:nvPr/>
        </p:nvSpPr>
        <p:spPr>
          <a:xfrm>
            <a:off x="8325316" y="2553815"/>
            <a:ext cx="1192064" cy="6988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Consolas" panose="020B0609020204030204" pitchFamily="49" charset="0"/>
              </a:rPr>
              <a:t>k = size</a:t>
            </a:r>
          </a:p>
        </p:txBody>
      </p:sp>
      <p:sp>
        <p:nvSpPr>
          <p:cNvPr id="16" name="Rectangle 15">
            <a:extLst>
              <a:ext uri="{FF2B5EF4-FFF2-40B4-BE49-F238E27FC236}">
                <a16:creationId xmlns:a16="http://schemas.microsoft.com/office/drawing/2014/main" id="{9CC9EAE8-E3D1-488B-BC78-485AB1EEDEA1}"/>
              </a:ext>
            </a:extLst>
          </p:cNvPr>
          <p:cNvSpPr/>
          <p:nvPr/>
        </p:nvSpPr>
        <p:spPr>
          <a:xfrm>
            <a:off x="4287955" y="4732020"/>
            <a:ext cx="2353775" cy="96012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rPr>
              <a:t>c(</a:t>
            </a:r>
            <a:r>
              <a:rPr lang="en-US" dirty="0" err="1">
                <a:latin typeface="Consolas" panose="020B0609020204030204" pitchFamily="49" charset="0"/>
              </a:rPr>
              <a:t>i,j</a:t>
            </a:r>
            <a:r>
              <a:rPr lang="en-US" dirty="0">
                <a:latin typeface="Consolas" panose="020B0609020204030204" pitchFamily="49" charset="0"/>
              </a:rPr>
              <a:t>)</a:t>
            </a:r>
          </a:p>
        </p:txBody>
      </p:sp>
      <p:cxnSp>
        <p:nvCxnSpPr>
          <p:cNvPr id="18" name="Straight Arrow Connector 17">
            <a:extLst>
              <a:ext uri="{FF2B5EF4-FFF2-40B4-BE49-F238E27FC236}">
                <a16:creationId xmlns:a16="http://schemas.microsoft.com/office/drawing/2014/main" id="{7105DF36-B5F0-42C4-834D-3BA969BC97FE}"/>
              </a:ext>
            </a:extLst>
          </p:cNvPr>
          <p:cNvCxnSpPr>
            <a:cxnSpLocks/>
          </p:cNvCxnSpPr>
          <p:nvPr/>
        </p:nvCxnSpPr>
        <p:spPr>
          <a:xfrm>
            <a:off x="1092818" y="3252624"/>
            <a:ext cx="2863667" cy="1652425"/>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B3A60F-CA76-40D7-80D0-251524A4D3C0}"/>
              </a:ext>
            </a:extLst>
          </p:cNvPr>
          <p:cNvCxnSpPr>
            <a:cxnSpLocks/>
            <a:stCxn id="5" idx="2"/>
          </p:cNvCxnSpPr>
          <p:nvPr/>
        </p:nvCxnSpPr>
        <p:spPr>
          <a:xfrm>
            <a:off x="1899734" y="3222794"/>
            <a:ext cx="2132951" cy="137968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9F2083B-AD94-426D-A5DA-F4AC2957AEC1}"/>
              </a:ext>
            </a:extLst>
          </p:cNvPr>
          <p:cNvCxnSpPr>
            <a:cxnSpLocks/>
            <a:stCxn id="6" idx="2"/>
          </p:cNvCxnSpPr>
          <p:nvPr/>
        </p:nvCxnSpPr>
        <p:spPr>
          <a:xfrm>
            <a:off x="2706649" y="3222794"/>
            <a:ext cx="1496711" cy="120442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79AD1E4-AF47-4FA7-94C7-08BAAA997E50}"/>
              </a:ext>
            </a:extLst>
          </p:cNvPr>
          <p:cNvCxnSpPr>
            <a:cxnSpLocks/>
            <a:stCxn id="7" idx="2"/>
          </p:cNvCxnSpPr>
          <p:nvPr/>
        </p:nvCxnSpPr>
        <p:spPr>
          <a:xfrm>
            <a:off x="3513564" y="3222794"/>
            <a:ext cx="900083" cy="110536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565CE050-2581-42C6-9D6E-630914E3F7CC}"/>
              </a:ext>
            </a:extLst>
          </p:cNvPr>
          <p:cNvCxnSpPr>
            <a:cxnSpLocks/>
            <a:stCxn id="8" idx="2"/>
          </p:cNvCxnSpPr>
          <p:nvPr/>
        </p:nvCxnSpPr>
        <p:spPr>
          <a:xfrm>
            <a:off x="4320479" y="3222794"/>
            <a:ext cx="391591" cy="105202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5582A21-BD75-4BAC-8FE9-418AB1E4871C}"/>
              </a:ext>
            </a:extLst>
          </p:cNvPr>
          <p:cNvCxnSpPr>
            <a:cxnSpLocks/>
            <a:stCxn id="9" idx="2"/>
          </p:cNvCxnSpPr>
          <p:nvPr/>
        </p:nvCxnSpPr>
        <p:spPr>
          <a:xfrm>
            <a:off x="5140094" y="3222794"/>
            <a:ext cx="38030" cy="105202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C3AA50D-E3A0-4460-B21B-966F408D56EA}"/>
              </a:ext>
            </a:extLst>
          </p:cNvPr>
          <p:cNvCxnSpPr>
            <a:cxnSpLocks/>
            <a:stCxn id="10" idx="2"/>
          </p:cNvCxnSpPr>
          <p:nvPr/>
        </p:nvCxnSpPr>
        <p:spPr>
          <a:xfrm flipH="1">
            <a:off x="5758676" y="3222794"/>
            <a:ext cx="188333" cy="105202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FCCEC9E-BDA6-45AB-B581-885FFE93982F}"/>
              </a:ext>
            </a:extLst>
          </p:cNvPr>
          <p:cNvCxnSpPr>
            <a:cxnSpLocks/>
            <a:stCxn id="11" idx="2"/>
          </p:cNvCxnSpPr>
          <p:nvPr/>
        </p:nvCxnSpPr>
        <p:spPr>
          <a:xfrm flipH="1">
            <a:off x="6441596" y="3222794"/>
            <a:ext cx="312328" cy="110536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1FB706CE-8F90-4B43-BA92-6AC299D11DD4}"/>
              </a:ext>
            </a:extLst>
          </p:cNvPr>
          <p:cNvCxnSpPr>
            <a:cxnSpLocks/>
            <a:stCxn id="15" idx="2"/>
          </p:cNvCxnSpPr>
          <p:nvPr/>
        </p:nvCxnSpPr>
        <p:spPr>
          <a:xfrm flipH="1">
            <a:off x="7000799" y="3252624"/>
            <a:ext cx="1920549" cy="140319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783D0C62-D7C4-4BDD-A9EA-17118EFDF8C8}"/>
              </a:ext>
            </a:extLst>
          </p:cNvPr>
          <p:cNvSpPr txBox="1"/>
          <p:nvPr/>
        </p:nvSpPr>
        <p:spPr>
          <a:xfrm>
            <a:off x="6973200" y="4905049"/>
            <a:ext cx="3645562"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When running this loop in </a:t>
            </a:r>
            <a:r>
              <a:rPr lang="en-US" b="1" dirty="0">
                <a:solidFill>
                  <a:srgbClr val="030382"/>
                </a:solidFill>
              </a:rPr>
              <a:t>parallel</a:t>
            </a:r>
            <a:r>
              <a:rPr lang="en-US" dirty="0">
                <a:solidFill>
                  <a:schemeClr val="bg1"/>
                </a:solidFill>
              </a:rPr>
              <a:t>, we cannot guarantee that the threads will </a:t>
            </a:r>
            <a:r>
              <a:rPr lang="en-US" b="1" dirty="0">
                <a:solidFill>
                  <a:srgbClr val="030382"/>
                </a:solidFill>
              </a:rPr>
              <a:t>“take turns”</a:t>
            </a:r>
          </a:p>
        </p:txBody>
      </p:sp>
      <p:sp>
        <p:nvSpPr>
          <p:cNvPr id="29" name="TextBox 28">
            <a:extLst>
              <a:ext uri="{FF2B5EF4-FFF2-40B4-BE49-F238E27FC236}">
                <a16:creationId xmlns:a16="http://schemas.microsoft.com/office/drawing/2014/main" id="{06FF9587-020C-46A2-8872-82C97A5E372E}"/>
              </a:ext>
            </a:extLst>
          </p:cNvPr>
          <p:cNvSpPr txBox="1"/>
          <p:nvPr/>
        </p:nvSpPr>
        <p:spPr>
          <a:xfrm>
            <a:off x="326159" y="4905049"/>
            <a:ext cx="3816237"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dirty="0">
                <a:solidFill>
                  <a:schemeClr val="bg1"/>
                </a:solidFill>
              </a:rPr>
              <a:t>When running this loop  </a:t>
            </a:r>
            <a:r>
              <a:rPr lang="en-US" b="1" dirty="0">
                <a:solidFill>
                  <a:srgbClr val="030382"/>
                </a:solidFill>
              </a:rPr>
              <a:t>sequentially</a:t>
            </a:r>
            <a:r>
              <a:rPr lang="en-US" dirty="0">
                <a:solidFill>
                  <a:schemeClr val="bg1"/>
                </a:solidFill>
              </a:rPr>
              <a:t>, the loop iterations will </a:t>
            </a:r>
            <a:r>
              <a:rPr lang="en-US" b="1" dirty="0">
                <a:solidFill>
                  <a:srgbClr val="030382"/>
                </a:solidFill>
              </a:rPr>
              <a:t>“take turns” </a:t>
            </a:r>
            <a:r>
              <a:rPr lang="en-US" dirty="0">
                <a:solidFill>
                  <a:schemeClr val="bg1"/>
                </a:solidFill>
              </a:rPr>
              <a:t>writing to </a:t>
            </a:r>
            <a:r>
              <a:rPr lang="en-US" dirty="0">
                <a:solidFill>
                  <a:schemeClr val="bg1"/>
                </a:solidFill>
                <a:latin typeface="Consolas" panose="020B0609020204030204" pitchFamily="49" charset="0"/>
              </a:rPr>
              <a:t>c(</a:t>
            </a:r>
            <a:r>
              <a:rPr lang="en-US" dirty="0" err="1">
                <a:solidFill>
                  <a:schemeClr val="bg1"/>
                </a:solidFill>
                <a:latin typeface="Consolas" panose="020B0609020204030204" pitchFamily="49" charset="0"/>
              </a:rPr>
              <a:t>i,j</a:t>
            </a:r>
            <a:r>
              <a:rPr lang="en-US" dirty="0">
                <a:solidFill>
                  <a:schemeClr val="bg1"/>
                </a:solidFill>
                <a:latin typeface="Consolas" panose="020B0609020204030204" pitchFamily="49" charset="0"/>
              </a:rPr>
              <a:t>)</a:t>
            </a:r>
            <a:endParaRPr lang="en-US" b="1" dirty="0">
              <a:solidFill>
                <a:srgbClr val="030382"/>
              </a:solidFill>
              <a:latin typeface="Consolas" panose="020B0609020204030204" pitchFamily="49" charset="0"/>
            </a:endParaRPr>
          </a:p>
        </p:txBody>
      </p:sp>
    </p:spTree>
    <p:extLst>
      <p:ext uri="{BB962C8B-B14F-4D97-AF65-F5344CB8AC3E}">
        <p14:creationId xmlns:p14="http://schemas.microsoft.com/office/powerpoint/2010/main" val="890484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wipe(up)">
                                      <p:cBhvr>
                                        <p:cTn id="45" dur="500"/>
                                        <p:tgtEl>
                                          <p:spTgt spid="18"/>
                                        </p:tgtEl>
                                      </p:cBhvr>
                                    </p:animEffect>
                                  </p:childTnLst>
                                </p:cTn>
                              </p:par>
                            </p:childTnLst>
                          </p:cTn>
                        </p:par>
                        <p:par>
                          <p:cTn id="46" fill="hold">
                            <p:stCondLst>
                              <p:cond delay="500"/>
                            </p:stCondLst>
                            <p:childTnLst>
                              <p:par>
                                <p:cTn id="47" presetID="22" presetClass="entr" presetSubtype="1" fill="hold" nodeType="after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wipe(up)">
                                      <p:cBhvr>
                                        <p:cTn id="49" dur="500"/>
                                        <p:tgtEl>
                                          <p:spTgt spid="19"/>
                                        </p:tgtEl>
                                      </p:cBhvr>
                                    </p:animEffect>
                                  </p:childTnLst>
                                </p:cTn>
                              </p:par>
                            </p:childTnLst>
                          </p:cTn>
                        </p:par>
                        <p:par>
                          <p:cTn id="50" fill="hold">
                            <p:stCondLst>
                              <p:cond delay="1000"/>
                            </p:stCondLst>
                            <p:childTnLst>
                              <p:par>
                                <p:cTn id="51" presetID="22" presetClass="entr" presetSubtype="1" fill="hold" nodeType="after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wipe(up)">
                                      <p:cBhvr>
                                        <p:cTn id="53" dur="500"/>
                                        <p:tgtEl>
                                          <p:spTgt spid="22"/>
                                        </p:tgtEl>
                                      </p:cBhvr>
                                    </p:animEffect>
                                  </p:childTnLst>
                                </p:cTn>
                              </p:par>
                            </p:childTnLst>
                          </p:cTn>
                        </p:par>
                        <p:par>
                          <p:cTn id="54" fill="hold">
                            <p:stCondLst>
                              <p:cond delay="1500"/>
                            </p:stCondLst>
                            <p:childTnLst>
                              <p:par>
                                <p:cTn id="55" presetID="22" presetClass="entr" presetSubtype="1" fill="hold" nodeType="after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wipe(up)">
                                      <p:cBhvr>
                                        <p:cTn id="57" dur="500"/>
                                        <p:tgtEl>
                                          <p:spTgt spid="25"/>
                                        </p:tgtEl>
                                      </p:cBhvr>
                                    </p:animEffect>
                                  </p:childTnLst>
                                </p:cTn>
                              </p:par>
                            </p:childTnLst>
                          </p:cTn>
                        </p:par>
                        <p:par>
                          <p:cTn id="58" fill="hold">
                            <p:stCondLst>
                              <p:cond delay="2000"/>
                            </p:stCondLst>
                            <p:childTnLst>
                              <p:par>
                                <p:cTn id="59" presetID="22" presetClass="entr" presetSubtype="1" fill="hold" nodeType="after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wipe(up)">
                                      <p:cBhvr>
                                        <p:cTn id="61" dur="500"/>
                                        <p:tgtEl>
                                          <p:spTgt spid="28"/>
                                        </p:tgtEl>
                                      </p:cBhvr>
                                    </p:animEffect>
                                  </p:childTnLst>
                                </p:cTn>
                              </p:par>
                            </p:childTnLst>
                          </p:cTn>
                        </p:par>
                        <p:par>
                          <p:cTn id="62" fill="hold">
                            <p:stCondLst>
                              <p:cond delay="2500"/>
                            </p:stCondLst>
                            <p:childTnLst>
                              <p:par>
                                <p:cTn id="63" presetID="22" presetClass="entr" presetSubtype="1" fill="hold" nodeType="afterEffect">
                                  <p:stCondLst>
                                    <p:cond delay="0"/>
                                  </p:stCondLst>
                                  <p:childTnLst>
                                    <p:set>
                                      <p:cBhvr>
                                        <p:cTn id="64" dur="1" fill="hold">
                                          <p:stCondLst>
                                            <p:cond delay="0"/>
                                          </p:stCondLst>
                                        </p:cTn>
                                        <p:tgtEl>
                                          <p:spTgt spid="31"/>
                                        </p:tgtEl>
                                        <p:attrNameLst>
                                          <p:attrName>style.visibility</p:attrName>
                                        </p:attrNameLst>
                                      </p:cBhvr>
                                      <p:to>
                                        <p:strVal val="visible"/>
                                      </p:to>
                                    </p:set>
                                    <p:animEffect transition="in" filter="wipe(up)">
                                      <p:cBhvr>
                                        <p:cTn id="65" dur="500"/>
                                        <p:tgtEl>
                                          <p:spTgt spid="31"/>
                                        </p:tgtEl>
                                      </p:cBhvr>
                                    </p:animEffect>
                                  </p:childTnLst>
                                </p:cTn>
                              </p:par>
                            </p:childTnLst>
                          </p:cTn>
                        </p:par>
                        <p:par>
                          <p:cTn id="66" fill="hold">
                            <p:stCondLst>
                              <p:cond delay="3000"/>
                            </p:stCondLst>
                            <p:childTnLst>
                              <p:par>
                                <p:cTn id="67" presetID="22" presetClass="entr" presetSubtype="1" fill="hold" nodeType="afterEffect">
                                  <p:stCondLst>
                                    <p:cond delay="0"/>
                                  </p:stCondLst>
                                  <p:childTnLst>
                                    <p:set>
                                      <p:cBhvr>
                                        <p:cTn id="68" dur="1" fill="hold">
                                          <p:stCondLst>
                                            <p:cond delay="0"/>
                                          </p:stCondLst>
                                        </p:cTn>
                                        <p:tgtEl>
                                          <p:spTgt spid="34"/>
                                        </p:tgtEl>
                                        <p:attrNameLst>
                                          <p:attrName>style.visibility</p:attrName>
                                        </p:attrNameLst>
                                      </p:cBhvr>
                                      <p:to>
                                        <p:strVal val="visible"/>
                                      </p:to>
                                    </p:set>
                                    <p:animEffect transition="in" filter="wipe(up)">
                                      <p:cBhvr>
                                        <p:cTn id="69" dur="500"/>
                                        <p:tgtEl>
                                          <p:spTgt spid="34"/>
                                        </p:tgtEl>
                                      </p:cBhvr>
                                    </p:animEffect>
                                  </p:childTnLst>
                                </p:cTn>
                              </p:par>
                            </p:childTnLst>
                          </p:cTn>
                        </p:par>
                        <p:par>
                          <p:cTn id="70" fill="hold">
                            <p:stCondLst>
                              <p:cond delay="3500"/>
                            </p:stCondLst>
                            <p:childTnLst>
                              <p:par>
                                <p:cTn id="71" presetID="22" presetClass="entr" presetSubtype="1" fill="hold" nodeType="afterEffect">
                                  <p:stCondLst>
                                    <p:cond delay="0"/>
                                  </p:stCondLst>
                                  <p:childTnLst>
                                    <p:set>
                                      <p:cBhvr>
                                        <p:cTn id="72" dur="1" fill="hold">
                                          <p:stCondLst>
                                            <p:cond delay="0"/>
                                          </p:stCondLst>
                                        </p:cTn>
                                        <p:tgtEl>
                                          <p:spTgt spid="37"/>
                                        </p:tgtEl>
                                        <p:attrNameLst>
                                          <p:attrName>style.visibility</p:attrName>
                                        </p:attrNameLst>
                                      </p:cBhvr>
                                      <p:to>
                                        <p:strVal val="visible"/>
                                      </p:to>
                                    </p:set>
                                    <p:animEffect transition="in" filter="wipe(up)">
                                      <p:cBhvr>
                                        <p:cTn id="73" dur="500"/>
                                        <p:tgtEl>
                                          <p:spTgt spid="37"/>
                                        </p:tgtEl>
                                      </p:cBhvr>
                                    </p:animEffect>
                                  </p:childTnLst>
                                </p:cTn>
                              </p:par>
                            </p:childTnLst>
                          </p:cTn>
                        </p:par>
                        <p:par>
                          <p:cTn id="74" fill="hold">
                            <p:stCondLst>
                              <p:cond delay="4000"/>
                            </p:stCondLst>
                            <p:childTnLst>
                              <p:par>
                                <p:cTn id="75" presetID="22" presetClass="entr" presetSubtype="1" fill="hold" nodeType="afterEffect">
                                  <p:stCondLst>
                                    <p:cond delay="0"/>
                                  </p:stCondLst>
                                  <p:childTnLst>
                                    <p:set>
                                      <p:cBhvr>
                                        <p:cTn id="76" dur="1" fill="hold">
                                          <p:stCondLst>
                                            <p:cond delay="0"/>
                                          </p:stCondLst>
                                        </p:cTn>
                                        <p:tgtEl>
                                          <p:spTgt spid="40"/>
                                        </p:tgtEl>
                                        <p:attrNameLst>
                                          <p:attrName>style.visibility</p:attrName>
                                        </p:attrNameLst>
                                      </p:cBhvr>
                                      <p:to>
                                        <p:strVal val="visible"/>
                                      </p:to>
                                    </p:set>
                                    <p:animEffect transition="in" filter="wipe(up)">
                                      <p:cBhvr>
                                        <p:cTn id="77" dur="500"/>
                                        <p:tgtEl>
                                          <p:spTgt spid="40"/>
                                        </p:tgtEl>
                                      </p:cBhvr>
                                    </p:animEffect>
                                  </p:childTnLst>
                                </p:cTn>
                              </p:par>
                            </p:childTnLst>
                          </p:cTn>
                        </p:par>
                        <p:par>
                          <p:cTn id="78" fill="hold">
                            <p:stCondLst>
                              <p:cond delay="4500"/>
                            </p:stCondLst>
                            <p:childTnLst>
                              <p:par>
                                <p:cTn id="79" presetID="10" presetClass="entr" presetSubtype="0" fill="hold" grpId="0" nodeType="afterEffect">
                                  <p:stCondLst>
                                    <p:cond delay="0"/>
                                  </p:stCondLst>
                                  <p:childTnLst>
                                    <p:set>
                                      <p:cBhvr>
                                        <p:cTn id="80" dur="1" fill="hold">
                                          <p:stCondLst>
                                            <p:cond delay="0"/>
                                          </p:stCondLst>
                                        </p:cTn>
                                        <p:tgtEl>
                                          <p:spTgt spid="29"/>
                                        </p:tgtEl>
                                        <p:attrNameLst>
                                          <p:attrName>style.visibility</p:attrName>
                                        </p:attrNameLst>
                                      </p:cBhvr>
                                      <p:to>
                                        <p:strVal val="visible"/>
                                      </p:to>
                                    </p:set>
                                    <p:animEffect transition="in" filter="fade">
                                      <p:cBhvr>
                                        <p:cTn id="81" dur="500"/>
                                        <p:tgtEl>
                                          <p:spTgt spid="29"/>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xit" presetSubtype="0" fill="hold" nodeType="clickEffect">
                                  <p:stCondLst>
                                    <p:cond delay="0"/>
                                  </p:stCondLst>
                                  <p:childTnLst>
                                    <p:animEffect transition="out" filter="fade">
                                      <p:cBhvr>
                                        <p:cTn id="85" dur="500"/>
                                        <p:tgtEl>
                                          <p:spTgt spid="18"/>
                                        </p:tgtEl>
                                      </p:cBhvr>
                                    </p:animEffect>
                                    <p:set>
                                      <p:cBhvr>
                                        <p:cTn id="86" dur="1" fill="hold">
                                          <p:stCondLst>
                                            <p:cond delay="499"/>
                                          </p:stCondLst>
                                        </p:cTn>
                                        <p:tgtEl>
                                          <p:spTgt spid="18"/>
                                        </p:tgtEl>
                                        <p:attrNameLst>
                                          <p:attrName>style.visibility</p:attrName>
                                        </p:attrNameLst>
                                      </p:cBhvr>
                                      <p:to>
                                        <p:strVal val="hidden"/>
                                      </p:to>
                                    </p:set>
                                  </p:childTnLst>
                                </p:cTn>
                              </p:par>
                              <p:par>
                                <p:cTn id="87" presetID="10" presetClass="exit" presetSubtype="0" fill="hold" nodeType="withEffect">
                                  <p:stCondLst>
                                    <p:cond delay="0"/>
                                  </p:stCondLst>
                                  <p:childTnLst>
                                    <p:animEffect transition="out" filter="fade">
                                      <p:cBhvr>
                                        <p:cTn id="88" dur="500"/>
                                        <p:tgtEl>
                                          <p:spTgt spid="19"/>
                                        </p:tgtEl>
                                      </p:cBhvr>
                                    </p:animEffect>
                                    <p:set>
                                      <p:cBhvr>
                                        <p:cTn id="89" dur="1" fill="hold">
                                          <p:stCondLst>
                                            <p:cond delay="499"/>
                                          </p:stCondLst>
                                        </p:cTn>
                                        <p:tgtEl>
                                          <p:spTgt spid="19"/>
                                        </p:tgtEl>
                                        <p:attrNameLst>
                                          <p:attrName>style.visibility</p:attrName>
                                        </p:attrNameLst>
                                      </p:cBhvr>
                                      <p:to>
                                        <p:strVal val="hidden"/>
                                      </p:to>
                                    </p:set>
                                  </p:childTnLst>
                                </p:cTn>
                              </p:par>
                              <p:par>
                                <p:cTn id="90" presetID="10" presetClass="exit" presetSubtype="0" fill="hold" nodeType="withEffect">
                                  <p:stCondLst>
                                    <p:cond delay="0"/>
                                  </p:stCondLst>
                                  <p:childTnLst>
                                    <p:animEffect transition="out" filter="fade">
                                      <p:cBhvr>
                                        <p:cTn id="91" dur="500"/>
                                        <p:tgtEl>
                                          <p:spTgt spid="22"/>
                                        </p:tgtEl>
                                      </p:cBhvr>
                                    </p:animEffect>
                                    <p:set>
                                      <p:cBhvr>
                                        <p:cTn id="92" dur="1" fill="hold">
                                          <p:stCondLst>
                                            <p:cond delay="499"/>
                                          </p:stCondLst>
                                        </p:cTn>
                                        <p:tgtEl>
                                          <p:spTgt spid="22"/>
                                        </p:tgtEl>
                                        <p:attrNameLst>
                                          <p:attrName>style.visibility</p:attrName>
                                        </p:attrNameLst>
                                      </p:cBhvr>
                                      <p:to>
                                        <p:strVal val="hidden"/>
                                      </p:to>
                                    </p:set>
                                  </p:childTnLst>
                                </p:cTn>
                              </p:par>
                              <p:par>
                                <p:cTn id="93" presetID="10" presetClass="exit" presetSubtype="0" fill="hold" nodeType="withEffect">
                                  <p:stCondLst>
                                    <p:cond delay="0"/>
                                  </p:stCondLst>
                                  <p:childTnLst>
                                    <p:animEffect transition="out" filter="fade">
                                      <p:cBhvr>
                                        <p:cTn id="94" dur="500"/>
                                        <p:tgtEl>
                                          <p:spTgt spid="25"/>
                                        </p:tgtEl>
                                      </p:cBhvr>
                                    </p:animEffect>
                                    <p:set>
                                      <p:cBhvr>
                                        <p:cTn id="95" dur="1" fill="hold">
                                          <p:stCondLst>
                                            <p:cond delay="499"/>
                                          </p:stCondLst>
                                        </p:cTn>
                                        <p:tgtEl>
                                          <p:spTgt spid="25"/>
                                        </p:tgtEl>
                                        <p:attrNameLst>
                                          <p:attrName>style.visibility</p:attrName>
                                        </p:attrNameLst>
                                      </p:cBhvr>
                                      <p:to>
                                        <p:strVal val="hidden"/>
                                      </p:to>
                                    </p:set>
                                  </p:childTnLst>
                                </p:cTn>
                              </p:par>
                              <p:par>
                                <p:cTn id="96" presetID="10" presetClass="exit" presetSubtype="0" fill="hold" nodeType="withEffect">
                                  <p:stCondLst>
                                    <p:cond delay="0"/>
                                  </p:stCondLst>
                                  <p:childTnLst>
                                    <p:animEffect transition="out" filter="fade">
                                      <p:cBhvr>
                                        <p:cTn id="97" dur="500"/>
                                        <p:tgtEl>
                                          <p:spTgt spid="28"/>
                                        </p:tgtEl>
                                      </p:cBhvr>
                                    </p:animEffect>
                                    <p:set>
                                      <p:cBhvr>
                                        <p:cTn id="98" dur="1" fill="hold">
                                          <p:stCondLst>
                                            <p:cond delay="499"/>
                                          </p:stCondLst>
                                        </p:cTn>
                                        <p:tgtEl>
                                          <p:spTgt spid="28"/>
                                        </p:tgtEl>
                                        <p:attrNameLst>
                                          <p:attrName>style.visibility</p:attrName>
                                        </p:attrNameLst>
                                      </p:cBhvr>
                                      <p:to>
                                        <p:strVal val="hidden"/>
                                      </p:to>
                                    </p:set>
                                  </p:childTnLst>
                                </p:cTn>
                              </p:par>
                              <p:par>
                                <p:cTn id="99" presetID="10" presetClass="exit" presetSubtype="0" fill="hold" nodeType="withEffect">
                                  <p:stCondLst>
                                    <p:cond delay="0"/>
                                  </p:stCondLst>
                                  <p:childTnLst>
                                    <p:animEffect transition="out" filter="fade">
                                      <p:cBhvr>
                                        <p:cTn id="100" dur="500"/>
                                        <p:tgtEl>
                                          <p:spTgt spid="31"/>
                                        </p:tgtEl>
                                      </p:cBhvr>
                                    </p:animEffect>
                                    <p:set>
                                      <p:cBhvr>
                                        <p:cTn id="101" dur="1" fill="hold">
                                          <p:stCondLst>
                                            <p:cond delay="499"/>
                                          </p:stCondLst>
                                        </p:cTn>
                                        <p:tgtEl>
                                          <p:spTgt spid="31"/>
                                        </p:tgtEl>
                                        <p:attrNameLst>
                                          <p:attrName>style.visibility</p:attrName>
                                        </p:attrNameLst>
                                      </p:cBhvr>
                                      <p:to>
                                        <p:strVal val="hidden"/>
                                      </p:to>
                                    </p:set>
                                  </p:childTnLst>
                                </p:cTn>
                              </p:par>
                              <p:par>
                                <p:cTn id="102" presetID="10" presetClass="exit" presetSubtype="0" fill="hold" nodeType="withEffect">
                                  <p:stCondLst>
                                    <p:cond delay="0"/>
                                  </p:stCondLst>
                                  <p:childTnLst>
                                    <p:animEffect transition="out" filter="fade">
                                      <p:cBhvr>
                                        <p:cTn id="103" dur="500"/>
                                        <p:tgtEl>
                                          <p:spTgt spid="34"/>
                                        </p:tgtEl>
                                      </p:cBhvr>
                                    </p:animEffect>
                                    <p:set>
                                      <p:cBhvr>
                                        <p:cTn id="104" dur="1" fill="hold">
                                          <p:stCondLst>
                                            <p:cond delay="499"/>
                                          </p:stCondLst>
                                        </p:cTn>
                                        <p:tgtEl>
                                          <p:spTgt spid="34"/>
                                        </p:tgtEl>
                                        <p:attrNameLst>
                                          <p:attrName>style.visibility</p:attrName>
                                        </p:attrNameLst>
                                      </p:cBhvr>
                                      <p:to>
                                        <p:strVal val="hidden"/>
                                      </p:to>
                                    </p:set>
                                  </p:childTnLst>
                                </p:cTn>
                              </p:par>
                              <p:par>
                                <p:cTn id="105" presetID="10" presetClass="exit" presetSubtype="0" fill="hold" nodeType="withEffect">
                                  <p:stCondLst>
                                    <p:cond delay="0"/>
                                  </p:stCondLst>
                                  <p:childTnLst>
                                    <p:animEffect transition="out" filter="fade">
                                      <p:cBhvr>
                                        <p:cTn id="106" dur="500"/>
                                        <p:tgtEl>
                                          <p:spTgt spid="37"/>
                                        </p:tgtEl>
                                      </p:cBhvr>
                                    </p:animEffect>
                                    <p:set>
                                      <p:cBhvr>
                                        <p:cTn id="107" dur="1" fill="hold">
                                          <p:stCondLst>
                                            <p:cond delay="499"/>
                                          </p:stCondLst>
                                        </p:cTn>
                                        <p:tgtEl>
                                          <p:spTgt spid="37"/>
                                        </p:tgtEl>
                                        <p:attrNameLst>
                                          <p:attrName>style.visibility</p:attrName>
                                        </p:attrNameLst>
                                      </p:cBhvr>
                                      <p:to>
                                        <p:strVal val="hidden"/>
                                      </p:to>
                                    </p:set>
                                  </p:childTnLst>
                                </p:cTn>
                              </p:par>
                              <p:par>
                                <p:cTn id="108" presetID="10" presetClass="exit" presetSubtype="0" fill="hold" nodeType="withEffect">
                                  <p:stCondLst>
                                    <p:cond delay="0"/>
                                  </p:stCondLst>
                                  <p:childTnLst>
                                    <p:animEffect transition="out" filter="fade">
                                      <p:cBhvr>
                                        <p:cTn id="109" dur="500"/>
                                        <p:tgtEl>
                                          <p:spTgt spid="40"/>
                                        </p:tgtEl>
                                      </p:cBhvr>
                                    </p:animEffect>
                                    <p:set>
                                      <p:cBhvr>
                                        <p:cTn id="110" dur="1" fill="hold">
                                          <p:stCondLst>
                                            <p:cond delay="499"/>
                                          </p:stCondLst>
                                        </p:cTn>
                                        <p:tgtEl>
                                          <p:spTgt spid="40"/>
                                        </p:tgtEl>
                                        <p:attrNameLst>
                                          <p:attrName>style.visibility</p:attrName>
                                        </p:attrNameLst>
                                      </p:cBhvr>
                                      <p:to>
                                        <p:strVal val="hidden"/>
                                      </p:to>
                                    </p:se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grpId="0" nodeType="clickEffect">
                                  <p:stCondLst>
                                    <p:cond delay="0"/>
                                  </p:stCondLst>
                                  <p:childTnLst>
                                    <p:set>
                                      <p:cBhvr>
                                        <p:cTn id="114" dur="1" fill="hold">
                                          <p:stCondLst>
                                            <p:cond delay="0"/>
                                          </p:stCondLst>
                                        </p:cTn>
                                        <p:tgtEl>
                                          <p:spTgt spid="3"/>
                                        </p:tgtEl>
                                        <p:attrNameLst>
                                          <p:attrName>style.visibility</p:attrName>
                                        </p:attrNameLst>
                                      </p:cBhvr>
                                      <p:to>
                                        <p:strVal val="visible"/>
                                      </p:to>
                                    </p:set>
                                    <p:animEffect transition="in" filter="fade">
                                      <p:cBhvr>
                                        <p:cTn id="115" dur="500"/>
                                        <p:tgtEl>
                                          <p:spTgt spid="3"/>
                                        </p:tgtEl>
                                      </p:cBhvr>
                                    </p:animEffect>
                                  </p:childTnLst>
                                </p:cTn>
                              </p:par>
                            </p:childTnLst>
                          </p:cTn>
                        </p:par>
                      </p:childTnLst>
                    </p:cTn>
                  </p:par>
                  <p:par>
                    <p:cTn id="116" fill="hold">
                      <p:stCondLst>
                        <p:cond delay="indefinite"/>
                      </p:stCondLst>
                      <p:childTnLst>
                        <p:par>
                          <p:cTn id="117" fill="hold">
                            <p:stCondLst>
                              <p:cond delay="0"/>
                            </p:stCondLst>
                            <p:childTnLst>
                              <p:par>
                                <p:cTn id="118" presetID="22" presetClass="entr" presetSubtype="1" fill="hold" nodeType="clickEffect">
                                  <p:stCondLst>
                                    <p:cond delay="0"/>
                                  </p:stCondLst>
                                  <p:childTnLst>
                                    <p:set>
                                      <p:cBhvr>
                                        <p:cTn id="119" dur="1" fill="hold">
                                          <p:stCondLst>
                                            <p:cond delay="0"/>
                                          </p:stCondLst>
                                        </p:cTn>
                                        <p:tgtEl>
                                          <p:spTgt spid="18"/>
                                        </p:tgtEl>
                                        <p:attrNameLst>
                                          <p:attrName>style.visibility</p:attrName>
                                        </p:attrNameLst>
                                      </p:cBhvr>
                                      <p:to>
                                        <p:strVal val="visible"/>
                                      </p:to>
                                    </p:set>
                                    <p:animEffect transition="in" filter="wipe(up)">
                                      <p:cBhvr>
                                        <p:cTn id="120" dur="500"/>
                                        <p:tgtEl>
                                          <p:spTgt spid="18"/>
                                        </p:tgtEl>
                                      </p:cBhvr>
                                    </p:animEffect>
                                  </p:childTnLst>
                                </p:cTn>
                              </p:par>
                              <p:par>
                                <p:cTn id="121" presetID="22" presetClass="entr" presetSubtype="1" fill="hold" nodeType="withEffect">
                                  <p:stCondLst>
                                    <p:cond delay="0"/>
                                  </p:stCondLst>
                                  <p:childTnLst>
                                    <p:set>
                                      <p:cBhvr>
                                        <p:cTn id="122" dur="1" fill="hold">
                                          <p:stCondLst>
                                            <p:cond delay="0"/>
                                          </p:stCondLst>
                                        </p:cTn>
                                        <p:tgtEl>
                                          <p:spTgt spid="19"/>
                                        </p:tgtEl>
                                        <p:attrNameLst>
                                          <p:attrName>style.visibility</p:attrName>
                                        </p:attrNameLst>
                                      </p:cBhvr>
                                      <p:to>
                                        <p:strVal val="visible"/>
                                      </p:to>
                                    </p:set>
                                    <p:animEffect transition="in" filter="wipe(up)">
                                      <p:cBhvr>
                                        <p:cTn id="123" dur="500"/>
                                        <p:tgtEl>
                                          <p:spTgt spid="19"/>
                                        </p:tgtEl>
                                      </p:cBhvr>
                                    </p:animEffect>
                                  </p:childTnLst>
                                </p:cTn>
                              </p:par>
                              <p:par>
                                <p:cTn id="124" presetID="22" presetClass="entr" presetSubtype="1" fill="hold" nodeType="withEffect">
                                  <p:stCondLst>
                                    <p:cond delay="0"/>
                                  </p:stCondLst>
                                  <p:childTnLst>
                                    <p:set>
                                      <p:cBhvr>
                                        <p:cTn id="125" dur="1" fill="hold">
                                          <p:stCondLst>
                                            <p:cond delay="0"/>
                                          </p:stCondLst>
                                        </p:cTn>
                                        <p:tgtEl>
                                          <p:spTgt spid="22"/>
                                        </p:tgtEl>
                                        <p:attrNameLst>
                                          <p:attrName>style.visibility</p:attrName>
                                        </p:attrNameLst>
                                      </p:cBhvr>
                                      <p:to>
                                        <p:strVal val="visible"/>
                                      </p:to>
                                    </p:set>
                                    <p:animEffect transition="in" filter="wipe(up)">
                                      <p:cBhvr>
                                        <p:cTn id="126" dur="500"/>
                                        <p:tgtEl>
                                          <p:spTgt spid="22"/>
                                        </p:tgtEl>
                                      </p:cBhvr>
                                    </p:animEffect>
                                  </p:childTnLst>
                                </p:cTn>
                              </p:par>
                              <p:par>
                                <p:cTn id="127" presetID="22" presetClass="entr" presetSubtype="1" fill="hold" nodeType="withEffect">
                                  <p:stCondLst>
                                    <p:cond delay="0"/>
                                  </p:stCondLst>
                                  <p:childTnLst>
                                    <p:set>
                                      <p:cBhvr>
                                        <p:cTn id="128" dur="1" fill="hold">
                                          <p:stCondLst>
                                            <p:cond delay="0"/>
                                          </p:stCondLst>
                                        </p:cTn>
                                        <p:tgtEl>
                                          <p:spTgt spid="25"/>
                                        </p:tgtEl>
                                        <p:attrNameLst>
                                          <p:attrName>style.visibility</p:attrName>
                                        </p:attrNameLst>
                                      </p:cBhvr>
                                      <p:to>
                                        <p:strVal val="visible"/>
                                      </p:to>
                                    </p:set>
                                    <p:animEffect transition="in" filter="wipe(up)">
                                      <p:cBhvr>
                                        <p:cTn id="129" dur="500"/>
                                        <p:tgtEl>
                                          <p:spTgt spid="25"/>
                                        </p:tgtEl>
                                      </p:cBhvr>
                                    </p:animEffect>
                                  </p:childTnLst>
                                </p:cTn>
                              </p:par>
                              <p:par>
                                <p:cTn id="130" presetID="22" presetClass="entr" presetSubtype="1" fill="hold" nodeType="withEffect">
                                  <p:stCondLst>
                                    <p:cond delay="0"/>
                                  </p:stCondLst>
                                  <p:childTnLst>
                                    <p:set>
                                      <p:cBhvr>
                                        <p:cTn id="131" dur="1" fill="hold">
                                          <p:stCondLst>
                                            <p:cond delay="0"/>
                                          </p:stCondLst>
                                        </p:cTn>
                                        <p:tgtEl>
                                          <p:spTgt spid="28"/>
                                        </p:tgtEl>
                                        <p:attrNameLst>
                                          <p:attrName>style.visibility</p:attrName>
                                        </p:attrNameLst>
                                      </p:cBhvr>
                                      <p:to>
                                        <p:strVal val="visible"/>
                                      </p:to>
                                    </p:set>
                                    <p:animEffect transition="in" filter="wipe(up)">
                                      <p:cBhvr>
                                        <p:cTn id="132" dur="500"/>
                                        <p:tgtEl>
                                          <p:spTgt spid="28"/>
                                        </p:tgtEl>
                                      </p:cBhvr>
                                    </p:animEffect>
                                  </p:childTnLst>
                                </p:cTn>
                              </p:par>
                              <p:par>
                                <p:cTn id="133" presetID="22" presetClass="entr" presetSubtype="1" fill="hold" nodeType="withEffect">
                                  <p:stCondLst>
                                    <p:cond delay="0"/>
                                  </p:stCondLst>
                                  <p:childTnLst>
                                    <p:set>
                                      <p:cBhvr>
                                        <p:cTn id="134" dur="1" fill="hold">
                                          <p:stCondLst>
                                            <p:cond delay="0"/>
                                          </p:stCondLst>
                                        </p:cTn>
                                        <p:tgtEl>
                                          <p:spTgt spid="31"/>
                                        </p:tgtEl>
                                        <p:attrNameLst>
                                          <p:attrName>style.visibility</p:attrName>
                                        </p:attrNameLst>
                                      </p:cBhvr>
                                      <p:to>
                                        <p:strVal val="visible"/>
                                      </p:to>
                                    </p:set>
                                    <p:animEffect transition="in" filter="wipe(up)">
                                      <p:cBhvr>
                                        <p:cTn id="135" dur="500"/>
                                        <p:tgtEl>
                                          <p:spTgt spid="31"/>
                                        </p:tgtEl>
                                      </p:cBhvr>
                                    </p:animEffect>
                                  </p:childTnLst>
                                </p:cTn>
                              </p:par>
                              <p:par>
                                <p:cTn id="136" presetID="22" presetClass="entr" presetSubtype="1" fill="hold" nodeType="withEffect">
                                  <p:stCondLst>
                                    <p:cond delay="0"/>
                                  </p:stCondLst>
                                  <p:childTnLst>
                                    <p:set>
                                      <p:cBhvr>
                                        <p:cTn id="137" dur="1" fill="hold">
                                          <p:stCondLst>
                                            <p:cond delay="0"/>
                                          </p:stCondLst>
                                        </p:cTn>
                                        <p:tgtEl>
                                          <p:spTgt spid="34"/>
                                        </p:tgtEl>
                                        <p:attrNameLst>
                                          <p:attrName>style.visibility</p:attrName>
                                        </p:attrNameLst>
                                      </p:cBhvr>
                                      <p:to>
                                        <p:strVal val="visible"/>
                                      </p:to>
                                    </p:set>
                                    <p:animEffect transition="in" filter="wipe(up)">
                                      <p:cBhvr>
                                        <p:cTn id="138" dur="500"/>
                                        <p:tgtEl>
                                          <p:spTgt spid="34"/>
                                        </p:tgtEl>
                                      </p:cBhvr>
                                    </p:animEffect>
                                  </p:childTnLst>
                                </p:cTn>
                              </p:par>
                              <p:par>
                                <p:cTn id="139" presetID="22" presetClass="entr" presetSubtype="1" fill="hold" nodeType="withEffect">
                                  <p:stCondLst>
                                    <p:cond delay="0"/>
                                  </p:stCondLst>
                                  <p:childTnLst>
                                    <p:set>
                                      <p:cBhvr>
                                        <p:cTn id="140" dur="1" fill="hold">
                                          <p:stCondLst>
                                            <p:cond delay="0"/>
                                          </p:stCondLst>
                                        </p:cTn>
                                        <p:tgtEl>
                                          <p:spTgt spid="37"/>
                                        </p:tgtEl>
                                        <p:attrNameLst>
                                          <p:attrName>style.visibility</p:attrName>
                                        </p:attrNameLst>
                                      </p:cBhvr>
                                      <p:to>
                                        <p:strVal val="visible"/>
                                      </p:to>
                                    </p:set>
                                    <p:animEffect transition="in" filter="wipe(up)">
                                      <p:cBhvr>
                                        <p:cTn id="141" dur="500"/>
                                        <p:tgtEl>
                                          <p:spTgt spid="37"/>
                                        </p:tgtEl>
                                      </p:cBhvr>
                                    </p:animEffect>
                                  </p:childTnLst>
                                </p:cTn>
                              </p:par>
                              <p:par>
                                <p:cTn id="142" presetID="22" presetClass="entr" presetSubtype="1" fill="hold" nodeType="withEffect">
                                  <p:stCondLst>
                                    <p:cond delay="0"/>
                                  </p:stCondLst>
                                  <p:childTnLst>
                                    <p:set>
                                      <p:cBhvr>
                                        <p:cTn id="143" dur="1" fill="hold">
                                          <p:stCondLst>
                                            <p:cond delay="0"/>
                                          </p:stCondLst>
                                        </p:cTn>
                                        <p:tgtEl>
                                          <p:spTgt spid="40"/>
                                        </p:tgtEl>
                                        <p:attrNameLst>
                                          <p:attrName>style.visibility</p:attrName>
                                        </p:attrNameLst>
                                      </p:cBhvr>
                                      <p:to>
                                        <p:strVal val="visible"/>
                                      </p:to>
                                    </p:set>
                                    <p:animEffect transition="in" filter="wipe(up)">
                                      <p:cBhvr>
                                        <p:cTn id="144" dur="500"/>
                                        <p:tgtEl>
                                          <p:spTgt spid="40"/>
                                        </p:tgtEl>
                                      </p:cBhvr>
                                    </p:animEffect>
                                  </p:childTnLst>
                                </p:cTn>
                              </p:par>
                            </p:childTnLst>
                          </p:cTn>
                        </p:par>
                        <p:par>
                          <p:cTn id="145" fill="hold">
                            <p:stCondLst>
                              <p:cond delay="500"/>
                            </p:stCondLst>
                            <p:childTnLst>
                              <p:par>
                                <p:cTn id="146" presetID="10" presetClass="entr" presetSubtype="0" fill="hold" grpId="0" nodeType="afterEffect">
                                  <p:stCondLst>
                                    <p:cond delay="0"/>
                                  </p:stCondLst>
                                  <p:childTnLst>
                                    <p:set>
                                      <p:cBhvr>
                                        <p:cTn id="147" dur="1" fill="hold">
                                          <p:stCondLst>
                                            <p:cond delay="0"/>
                                          </p:stCondLst>
                                        </p:cTn>
                                        <p:tgtEl>
                                          <p:spTgt spid="59"/>
                                        </p:tgtEl>
                                        <p:attrNameLst>
                                          <p:attrName>style.visibility</p:attrName>
                                        </p:attrNameLst>
                                      </p:cBhvr>
                                      <p:to>
                                        <p:strVal val="visible"/>
                                      </p:to>
                                    </p:set>
                                    <p:animEffect transition="in" filter="fade">
                                      <p:cBhvr>
                                        <p:cTn id="148"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59" grpId="0"/>
      <p:bldP spid="2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reduction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361788" y="1570884"/>
            <a:ext cx="5807943" cy="3718925"/>
          </a:xfrm>
        </p:spPr>
        <p:txBody>
          <a:bodyPr/>
          <a:lstStyle/>
          <a:p>
            <a:r>
              <a:rPr lang="en-US" dirty="0"/>
              <a:t>The </a:t>
            </a:r>
            <a:r>
              <a:rPr lang="en-US" b="1" dirty="0">
                <a:solidFill>
                  <a:srgbClr val="FF0000"/>
                </a:solidFill>
              </a:rPr>
              <a:t>reduction</a:t>
            </a:r>
            <a:r>
              <a:rPr lang="en-US" dirty="0"/>
              <a:t> clause is used when taking many values and “reducing” it to a single value such as in a summation	</a:t>
            </a:r>
          </a:p>
          <a:p>
            <a:r>
              <a:rPr lang="en-US" dirty="0"/>
              <a:t>Each thread will have their own private copy of the reduction variable and perform a partial reduction on the loop iterations that they compute</a:t>
            </a:r>
            <a:endParaRPr lang="en-US" dirty="0">
              <a:solidFill>
                <a:srgbClr val="0C4E9B"/>
              </a:solidFill>
            </a:endParaRPr>
          </a:p>
          <a:p>
            <a:r>
              <a:rPr lang="en-US" dirty="0"/>
              <a:t>After the loop, the reduction clause will perform a final reduction to produce a </a:t>
            </a:r>
            <a:r>
              <a:rPr lang="en-US" b="1" dirty="0">
                <a:solidFill>
                  <a:srgbClr val="0C4E9B"/>
                </a:solidFill>
              </a:rPr>
              <a:t>single global result</a:t>
            </a:r>
            <a:endParaRPr lang="en-US" dirty="0">
              <a:solidFill>
                <a:srgbClr val="0C4E9B"/>
              </a:solidFill>
            </a:endParaRPr>
          </a:p>
        </p:txBody>
      </p:sp>
      <p:sp>
        <p:nvSpPr>
          <p:cNvPr id="5" name="TextBox 4">
            <a:extLst>
              <a:ext uri="{FF2B5EF4-FFF2-40B4-BE49-F238E27FC236}">
                <a16:creationId xmlns:a16="http://schemas.microsoft.com/office/drawing/2014/main" id="{74248ABD-A8DE-4485-9189-5E0C2274B0F0}"/>
              </a:ext>
            </a:extLst>
          </p:cNvPr>
          <p:cNvSpPr txBox="1"/>
          <p:nvPr/>
        </p:nvSpPr>
        <p:spPr>
          <a:xfrm>
            <a:off x="6326600" y="3104478"/>
            <a:ext cx="4527394" cy="20867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j</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A64CFF"/>
                </a:solidFill>
                <a:latin typeface="Consolas" panose="020B0609020204030204" pitchFamily="49" charset="0"/>
                <a:cs typeface="Courier New" panose="02070309020205020404" pitchFamily="49" charset="0"/>
              </a:rPr>
              <a:t>double</a:t>
            </a:r>
            <a:r>
              <a:rPr lang="en-US" dirty="0">
                <a:solidFill>
                  <a:schemeClr val="bg1"/>
                </a:solidFill>
                <a:latin typeface="Consolas" panose="020B0609020204030204" pitchFamily="49" charset="0"/>
                <a:cs typeface="Courier New" panose="02070309020205020404" pitchFamily="49" charset="0"/>
              </a:rPr>
              <a:t> tmp = </a:t>
            </a:r>
            <a:r>
              <a:rPr lang="en-US" dirty="0">
                <a:solidFill>
                  <a:srgbClr val="FF8738"/>
                </a:solidFill>
                <a:latin typeface="Consolas" panose="020B0609020204030204" pitchFamily="49" charset="0"/>
                <a:cs typeface="Courier New" panose="02070309020205020404" pitchFamily="49" charset="0"/>
              </a:rPr>
              <a:t>0.0f</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C00000"/>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parallel acc loop \ 					reduction(+:tmp)</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 += a[i][k] * b[k][j];</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tmp;</a:t>
            </a:r>
          </a:p>
        </p:txBody>
      </p:sp>
      <p:sp>
        <p:nvSpPr>
          <p:cNvPr id="6" name="TextBox 5">
            <a:extLst>
              <a:ext uri="{FF2B5EF4-FFF2-40B4-BE49-F238E27FC236}">
                <a16:creationId xmlns:a16="http://schemas.microsoft.com/office/drawing/2014/main" id="{9F680876-00FC-436E-9988-629C4CEB72C8}"/>
              </a:ext>
            </a:extLst>
          </p:cNvPr>
          <p:cNvSpPr txBox="1"/>
          <p:nvPr/>
        </p:nvSpPr>
        <p:spPr>
          <a:xfrm>
            <a:off x="6326599" y="1688816"/>
            <a:ext cx="4527395" cy="108952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j</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Tree>
    <p:extLst>
      <p:ext uri="{BB962C8B-B14F-4D97-AF65-F5344CB8AC3E}">
        <p14:creationId xmlns:p14="http://schemas.microsoft.com/office/powerpoint/2010/main" val="860562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reduction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361789" y="1570884"/>
            <a:ext cx="5124612" cy="3718925"/>
          </a:xfrm>
        </p:spPr>
        <p:txBody>
          <a:bodyPr/>
          <a:lstStyle/>
          <a:p>
            <a:r>
              <a:rPr lang="en-US" dirty="0"/>
              <a:t>The </a:t>
            </a:r>
            <a:r>
              <a:rPr lang="en-US" b="1" dirty="0">
                <a:solidFill>
                  <a:srgbClr val="FF0000"/>
                </a:solidFill>
              </a:rPr>
              <a:t>reduction</a:t>
            </a:r>
            <a:r>
              <a:rPr lang="en-US" dirty="0"/>
              <a:t> clause is used when taking many values and “reducing” it to a single value such as in a summation	</a:t>
            </a:r>
          </a:p>
          <a:p>
            <a:r>
              <a:rPr lang="en-US" dirty="0"/>
              <a:t>Each thread will have their own private copy of the reduction variable and perform a partial reduction on the loop iterations that they compute</a:t>
            </a:r>
            <a:endParaRPr lang="en-US" dirty="0">
              <a:solidFill>
                <a:srgbClr val="0C4E9B"/>
              </a:solidFill>
            </a:endParaRPr>
          </a:p>
          <a:p>
            <a:r>
              <a:rPr lang="en-US" dirty="0"/>
              <a:t>After the loop, the reduction clause will perform a final reduction to produce a </a:t>
            </a:r>
            <a:r>
              <a:rPr lang="en-US" b="1" dirty="0">
                <a:solidFill>
                  <a:srgbClr val="0C4E9B"/>
                </a:solidFill>
              </a:rPr>
              <a:t>single global result</a:t>
            </a:r>
            <a:endParaRPr lang="en-US" dirty="0">
              <a:solidFill>
                <a:srgbClr val="0C4E9B"/>
              </a:solidFill>
            </a:endParaRPr>
          </a:p>
        </p:txBody>
      </p:sp>
      <p:sp>
        <p:nvSpPr>
          <p:cNvPr id="5" name="TextBox 4">
            <a:extLst>
              <a:ext uri="{FF2B5EF4-FFF2-40B4-BE49-F238E27FC236}">
                <a16:creationId xmlns:a16="http://schemas.microsoft.com/office/drawing/2014/main" id="{74248ABD-A8DE-4485-9189-5E0C2274B0F0}"/>
              </a:ext>
            </a:extLst>
          </p:cNvPr>
          <p:cNvSpPr txBox="1"/>
          <p:nvPr/>
        </p:nvSpPr>
        <p:spPr>
          <a:xfrm>
            <a:off x="5428800" y="3305696"/>
            <a:ext cx="5425195" cy="2585323"/>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 = 0.0</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reduction(+:</a:t>
            </a:r>
            <a:r>
              <a:rPr lang="en-US" dirty="0" err="1">
                <a:solidFill>
                  <a:srgbClr val="8E4000"/>
                </a:solidFill>
                <a:latin typeface="Consolas" panose="020B0609020204030204" pitchFamily="49" charset="0"/>
                <a:cs typeface="Courier New" panose="02070309020205020404" pitchFamily="49" charset="0"/>
              </a:rPr>
              <a:t>tmp</a:t>
            </a:r>
            <a:r>
              <a:rPr lang="en-US" dirty="0">
                <a:solidFill>
                  <a:srgbClr val="8E4000"/>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 * 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t>
            </a:r>
            <a:r>
              <a:rPr lang="en-US" dirty="0" err="1">
                <a:solidFill>
                  <a:schemeClr val="bg1"/>
                </a:solidFill>
                <a:latin typeface="Consolas" panose="020B0609020204030204" pitchFamily="49" charset="0"/>
                <a:cs typeface="Courier New" panose="02070309020205020404" pitchFamily="49" charset="0"/>
              </a:rPr>
              <a:t>tmp</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p>
        </p:txBody>
      </p:sp>
      <p:sp>
        <p:nvSpPr>
          <p:cNvPr id="6" name="TextBox 5">
            <a:extLst>
              <a:ext uri="{FF2B5EF4-FFF2-40B4-BE49-F238E27FC236}">
                <a16:creationId xmlns:a16="http://schemas.microsoft.com/office/drawing/2014/main" id="{9F680876-00FC-436E-9988-629C4CEB72C8}"/>
              </a:ext>
            </a:extLst>
          </p:cNvPr>
          <p:cNvSpPr txBox="1"/>
          <p:nvPr/>
        </p:nvSpPr>
        <p:spPr>
          <a:xfrm>
            <a:off x="5428800" y="1069910"/>
            <a:ext cx="5425195" cy="1837426"/>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 * 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p>
        </p:txBody>
      </p:sp>
    </p:spTree>
    <p:extLst>
      <p:ext uri="{BB962C8B-B14F-4D97-AF65-F5344CB8AC3E}">
        <p14:creationId xmlns:p14="http://schemas.microsoft.com/office/powerpoint/2010/main" val="3212582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22582-B4C6-41B8-8621-F2E4D28DD826}"/>
              </a:ext>
            </a:extLst>
          </p:cNvPr>
          <p:cNvSpPr>
            <a:spLocks noGrp="1"/>
          </p:cNvSpPr>
          <p:nvPr>
            <p:ph type="title"/>
          </p:nvPr>
        </p:nvSpPr>
        <p:spPr/>
        <p:txBody>
          <a:bodyPr/>
          <a:lstStyle/>
          <a:p>
            <a:r>
              <a:rPr lang="en-US" dirty="0" err="1"/>
              <a:t>Openacc</a:t>
            </a:r>
            <a:r>
              <a:rPr lang="en-US" dirty="0"/>
              <a:t> syntax</a:t>
            </a:r>
          </a:p>
        </p:txBody>
      </p:sp>
    </p:spTree>
    <p:extLst>
      <p:ext uri="{BB962C8B-B14F-4D97-AF65-F5344CB8AC3E}">
        <p14:creationId xmlns:p14="http://schemas.microsoft.com/office/powerpoint/2010/main" val="2391249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reduction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2103035"/>
            <a:ext cx="5000892" cy="3718925"/>
          </a:xfrm>
        </p:spPr>
        <p:txBody>
          <a:bodyPr/>
          <a:lstStyle/>
          <a:p>
            <a:r>
              <a:rPr lang="en-US" dirty="0"/>
              <a:t>The compiler is often very good at detecting when a reduction is needed so the clause may be optional</a:t>
            </a:r>
          </a:p>
          <a:p>
            <a:r>
              <a:rPr lang="en-US" dirty="0"/>
              <a:t>May be more applicable to the parallel directive (depending on the compiler)</a:t>
            </a:r>
          </a:p>
        </p:txBody>
      </p:sp>
      <p:sp>
        <p:nvSpPr>
          <p:cNvPr id="5" name="TextBox 4">
            <a:extLst>
              <a:ext uri="{FF2B5EF4-FFF2-40B4-BE49-F238E27FC236}">
                <a16:creationId xmlns:a16="http://schemas.microsoft.com/office/drawing/2014/main" id="{74248ABD-A8DE-4485-9189-5E0C2274B0F0}"/>
              </a:ext>
            </a:extLst>
          </p:cNvPr>
          <p:cNvSpPr txBox="1"/>
          <p:nvPr/>
        </p:nvSpPr>
        <p:spPr>
          <a:xfrm>
            <a:off x="5568054" y="2103035"/>
            <a:ext cx="4968006" cy="20867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A64CFF"/>
                </a:solidFill>
                <a:latin typeface="Consolas" panose="020B0609020204030204" pitchFamily="49" charset="0"/>
                <a:cs typeface="Courier New" panose="02070309020205020404" pitchFamily="49" charset="0"/>
              </a:rPr>
              <a:t>double</a:t>
            </a:r>
            <a:r>
              <a:rPr lang="en-US" dirty="0">
                <a:solidFill>
                  <a:schemeClr val="bg1"/>
                </a:solidFill>
                <a:latin typeface="Consolas" panose="020B0609020204030204" pitchFamily="49" charset="0"/>
                <a:cs typeface="Courier New" panose="02070309020205020404" pitchFamily="49" charset="0"/>
              </a:rPr>
              <a:t> tmp = </a:t>
            </a:r>
            <a:r>
              <a:rPr lang="en-US" dirty="0">
                <a:solidFill>
                  <a:srgbClr val="FF8738"/>
                </a:solidFill>
                <a:latin typeface="Consolas" panose="020B0609020204030204" pitchFamily="49" charset="0"/>
                <a:cs typeface="Courier New" panose="02070309020205020404" pitchFamily="49" charset="0"/>
              </a:rPr>
              <a:t>0.0f</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C00000"/>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parallel acc loop \ 							reduction(+:tmp)</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 += a[i][k] * b[k][j];</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tmp;</a:t>
            </a:r>
          </a:p>
        </p:txBody>
      </p:sp>
    </p:spTree>
    <p:extLst>
      <p:ext uri="{BB962C8B-B14F-4D97-AF65-F5344CB8AC3E}">
        <p14:creationId xmlns:p14="http://schemas.microsoft.com/office/powerpoint/2010/main" val="2218001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reduction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2103035"/>
            <a:ext cx="5000892" cy="3718925"/>
          </a:xfrm>
        </p:spPr>
        <p:txBody>
          <a:bodyPr/>
          <a:lstStyle/>
          <a:p>
            <a:r>
              <a:rPr lang="en-US" dirty="0"/>
              <a:t>The compiler is often very good at detecting when a reduction is needed so the clause may be optional</a:t>
            </a:r>
          </a:p>
          <a:p>
            <a:r>
              <a:rPr lang="en-US" dirty="0"/>
              <a:t>May be more applicable to the parallel directive (depending on the compiler)</a:t>
            </a:r>
          </a:p>
        </p:txBody>
      </p:sp>
      <p:sp>
        <p:nvSpPr>
          <p:cNvPr id="6" name="TextBox 5">
            <a:extLst>
              <a:ext uri="{FF2B5EF4-FFF2-40B4-BE49-F238E27FC236}">
                <a16:creationId xmlns:a16="http://schemas.microsoft.com/office/drawing/2014/main" id="{ED4ED7DD-14C1-4836-865C-80195F0C9C2B}"/>
              </a:ext>
            </a:extLst>
          </p:cNvPr>
          <p:cNvSpPr txBox="1"/>
          <p:nvPr/>
        </p:nvSpPr>
        <p:spPr>
          <a:xfrm>
            <a:off x="5604095" y="2227684"/>
            <a:ext cx="5209171" cy="2585323"/>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 = 0.0</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reduction(+:</a:t>
            </a:r>
            <a:r>
              <a:rPr lang="en-US" dirty="0" err="1">
                <a:solidFill>
                  <a:srgbClr val="8E4000"/>
                </a:solidFill>
                <a:latin typeface="Consolas" panose="020B0609020204030204" pitchFamily="49" charset="0"/>
                <a:cs typeface="Courier New" panose="02070309020205020404" pitchFamily="49" charset="0"/>
              </a:rPr>
              <a:t>tmp</a:t>
            </a:r>
            <a:r>
              <a:rPr lang="en-US" dirty="0">
                <a:solidFill>
                  <a:srgbClr val="8E4000"/>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 * 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t>
            </a:r>
            <a:r>
              <a:rPr lang="en-US" dirty="0" err="1">
                <a:solidFill>
                  <a:schemeClr val="bg1"/>
                </a:solidFill>
                <a:latin typeface="Consolas" panose="020B0609020204030204" pitchFamily="49" charset="0"/>
                <a:cs typeface="Courier New" panose="02070309020205020404" pitchFamily="49" charset="0"/>
              </a:rPr>
              <a:t>tmp</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p>
        </p:txBody>
      </p:sp>
    </p:spTree>
    <p:extLst>
      <p:ext uri="{BB962C8B-B14F-4D97-AF65-F5344CB8AC3E}">
        <p14:creationId xmlns:p14="http://schemas.microsoft.com/office/powerpoint/2010/main" val="26437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a:xfrm>
            <a:off x="419641" y="537371"/>
            <a:ext cx="9976104" cy="590931"/>
          </a:xfrm>
        </p:spPr>
        <p:txBody>
          <a:bodyPr/>
          <a:lstStyle/>
          <a:p>
            <a:r>
              <a:rPr lang="en-US" dirty="0"/>
              <a:t>reduction clause operators</a:t>
            </a:r>
          </a:p>
        </p:txBody>
      </p:sp>
      <p:sp>
        <p:nvSpPr>
          <p:cNvPr id="10" name="Content Placeholder 4">
            <a:extLst>
              <a:ext uri="{FF2B5EF4-FFF2-40B4-BE49-F238E27FC236}">
                <a16:creationId xmlns:a16="http://schemas.microsoft.com/office/drawing/2014/main" id="{AECE3BD9-5A8C-4B94-8941-E85C4E945D8B}"/>
              </a:ext>
            </a:extLst>
          </p:cNvPr>
          <p:cNvSpPr>
            <a:spLocks noGrp="1"/>
          </p:cNvSpPr>
          <p:nvPr>
            <p:ph idx="1"/>
          </p:nvPr>
        </p:nvSpPr>
        <p:spPr>
          <a:xfrm>
            <a:off x="419641" y="1326071"/>
            <a:ext cx="10042525" cy="4513897"/>
          </a:xfrm>
        </p:spPr>
        <p:txBody>
          <a:bodyPr/>
          <a:lstStyle/>
          <a:p>
            <a:pPr marL="2338596" indent="-2338596">
              <a:buNone/>
              <a:tabLst>
                <a:tab pos="2338596" algn="l"/>
              </a:tabLst>
            </a:pPr>
            <a:r>
              <a:rPr lang="en-US" sz="1800" b="1" dirty="0">
                <a:latin typeface="+mn-lt"/>
                <a:cs typeface="Courier New" pitchFamily="49" charset="0"/>
              </a:rPr>
              <a:t>Operator</a:t>
            </a:r>
            <a:r>
              <a:rPr lang="en-US" sz="1800" b="1" dirty="0">
                <a:latin typeface="+mn-lt"/>
              </a:rPr>
              <a:t>	Description			Example</a:t>
            </a:r>
            <a:endParaRPr lang="en-US" sz="1800" b="1" dirty="0">
              <a:latin typeface="+mn-lt"/>
              <a:cs typeface="Courier New" pitchFamily="49" charset="0"/>
            </a:endParaRPr>
          </a:p>
          <a:p>
            <a:pPr marL="2338596" indent="-2338596">
              <a:buNone/>
              <a:tabLst>
                <a:tab pos="2338596" algn="l"/>
              </a:tabLst>
            </a:pPr>
            <a:r>
              <a:rPr lang="en-US" sz="1800" b="1" dirty="0">
                <a:solidFill>
                  <a:schemeClr val="accent4"/>
                </a:solidFill>
                <a:latin typeface="Courier New" pitchFamily="49" charset="0"/>
                <a:cs typeface="Courier New" pitchFamily="49" charset="0"/>
              </a:rPr>
              <a:t>+</a:t>
            </a:r>
            <a:r>
              <a:rPr lang="en-US" dirty="0"/>
              <a:t>	Addition/Summation	</a:t>
            </a:r>
            <a:r>
              <a:rPr lang="en-US" dirty="0">
                <a:solidFill>
                  <a:srgbClr val="FF0000"/>
                </a:solidFill>
                <a:latin typeface="Consolas" panose="020B0609020204030204" pitchFamily="49" charset="0"/>
              </a:rPr>
              <a:t>reduction(+:sum)</a:t>
            </a:r>
          </a:p>
          <a:p>
            <a:pPr marL="2338596" indent="-2338596">
              <a:buNone/>
              <a:tabLst>
                <a:tab pos="2338596" algn="l"/>
              </a:tabLst>
            </a:pPr>
            <a:r>
              <a:rPr lang="en-US" sz="1800" b="1" dirty="0">
                <a:solidFill>
                  <a:schemeClr val="accent4"/>
                </a:solidFill>
                <a:latin typeface="Courier New" pitchFamily="49" charset="0"/>
                <a:cs typeface="Courier New" pitchFamily="49" charset="0"/>
              </a:rPr>
              <a:t>*</a:t>
            </a:r>
            <a:r>
              <a:rPr lang="en-US" dirty="0"/>
              <a:t>	Multiplication/Product	</a:t>
            </a:r>
            <a:r>
              <a:rPr lang="en-US" dirty="0">
                <a:solidFill>
                  <a:srgbClr val="FF0000"/>
                </a:solidFill>
                <a:latin typeface="Consolas" panose="020B0609020204030204" pitchFamily="49" charset="0"/>
              </a:rPr>
              <a:t>reduction(*:product)</a:t>
            </a:r>
          </a:p>
          <a:p>
            <a:pPr marL="2338596" indent="-2338596">
              <a:buNone/>
              <a:tabLst>
                <a:tab pos="2338596" algn="l"/>
              </a:tabLst>
            </a:pPr>
            <a:r>
              <a:rPr lang="en-US" sz="1800" b="1" dirty="0">
                <a:solidFill>
                  <a:schemeClr val="accent4"/>
                </a:solidFill>
                <a:latin typeface="Courier New" pitchFamily="49" charset="0"/>
                <a:cs typeface="Courier New" pitchFamily="49" charset="0"/>
              </a:rPr>
              <a:t>max</a:t>
            </a:r>
            <a:r>
              <a:rPr lang="en-US" dirty="0"/>
              <a:t>	Maximum value		</a:t>
            </a:r>
            <a:r>
              <a:rPr lang="en-US" dirty="0">
                <a:solidFill>
                  <a:srgbClr val="FF0000"/>
                </a:solidFill>
                <a:latin typeface="Consolas" panose="020B0609020204030204" pitchFamily="49" charset="0"/>
              </a:rPr>
              <a:t>reduction(</a:t>
            </a:r>
            <a:r>
              <a:rPr lang="en-US" dirty="0" err="1">
                <a:solidFill>
                  <a:srgbClr val="FF0000"/>
                </a:solidFill>
                <a:latin typeface="Consolas" panose="020B0609020204030204" pitchFamily="49" charset="0"/>
              </a:rPr>
              <a:t>max:maximum</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min</a:t>
            </a:r>
            <a:r>
              <a:rPr lang="en-US" dirty="0"/>
              <a:t>	Minimum value		</a:t>
            </a:r>
            <a:r>
              <a:rPr lang="en-US" dirty="0">
                <a:solidFill>
                  <a:srgbClr val="FF0000"/>
                </a:solidFill>
                <a:latin typeface="Consolas" panose="020B0609020204030204" pitchFamily="49" charset="0"/>
              </a:rPr>
              <a:t>reduction(</a:t>
            </a:r>
            <a:r>
              <a:rPr lang="en-US" dirty="0" err="1">
                <a:solidFill>
                  <a:srgbClr val="FF0000"/>
                </a:solidFill>
                <a:latin typeface="Consolas" panose="020B0609020204030204" pitchFamily="49" charset="0"/>
              </a:rPr>
              <a:t>min:minimum</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&amp;</a:t>
            </a:r>
            <a:r>
              <a:rPr lang="en-US" dirty="0"/>
              <a:t>	Bitwise and			</a:t>
            </a:r>
            <a:r>
              <a:rPr lang="en-US" dirty="0">
                <a:solidFill>
                  <a:srgbClr val="FF0000"/>
                </a:solidFill>
                <a:latin typeface="Consolas" panose="020B0609020204030204" pitchFamily="49" charset="0"/>
              </a:rPr>
              <a:t>reduction(&amp;:</a:t>
            </a:r>
            <a:r>
              <a:rPr lang="en-US" dirty="0" err="1">
                <a:solidFill>
                  <a:srgbClr val="FF0000"/>
                </a:solidFill>
                <a:latin typeface="Consolas" panose="020B0609020204030204" pitchFamily="49" charset="0"/>
              </a:rPr>
              <a:t>val</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a:t>
            </a:r>
            <a:r>
              <a:rPr lang="en-US" dirty="0"/>
              <a:t>	Bitwise or			</a:t>
            </a:r>
            <a:r>
              <a:rPr lang="en-US" dirty="0">
                <a:solidFill>
                  <a:srgbClr val="FF0000"/>
                </a:solidFill>
                <a:latin typeface="Consolas" panose="020B0609020204030204" pitchFamily="49" charset="0"/>
              </a:rPr>
              <a:t>reduction(|:</a:t>
            </a:r>
            <a:r>
              <a:rPr lang="en-US" dirty="0" err="1">
                <a:solidFill>
                  <a:srgbClr val="FF0000"/>
                </a:solidFill>
                <a:latin typeface="Consolas" panose="020B0609020204030204" pitchFamily="49" charset="0"/>
              </a:rPr>
              <a:t>val</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&amp;&amp;</a:t>
            </a:r>
            <a:r>
              <a:rPr lang="en-US" dirty="0"/>
              <a:t>	Logical and			</a:t>
            </a:r>
            <a:r>
              <a:rPr lang="en-US" dirty="0">
                <a:solidFill>
                  <a:srgbClr val="FF0000"/>
                </a:solidFill>
                <a:latin typeface="Consolas" panose="020B0609020204030204" pitchFamily="49" charset="0"/>
              </a:rPr>
              <a:t>reduction(&amp;&amp;:</a:t>
            </a:r>
            <a:r>
              <a:rPr lang="en-US" dirty="0" err="1">
                <a:solidFill>
                  <a:srgbClr val="FF0000"/>
                </a:solidFill>
                <a:latin typeface="Consolas" panose="020B0609020204030204" pitchFamily="49" charset="0"/>
              </a:rPr>
              <a:t>val</a:t>
            </a:r>
            <a:r>
              <a:rPr lang="en-US" dirty="0">
                <a:solidFill>
                  <a:srgbClr val="FF0000"/>
                </a:solidFill>
                <a:latin typeface="Consolas" panose="020B0609020204030204" pitchFamily="49" charset="0"/>
              </a:rPr>
              <a:t>)</a:t>
            </a:r>
          </a:p>
          <a:p>
            <a:pPr marL="2338596" indent="-2338596">
              <a:buNone/>
              <a:tabLst>
                <a:tab pos="2338596" algn="l"/>
              </a:tabLst>
            </a:pPr>
            <a:r>
              <a:rPr lang="en-US" sz="1800" b="1" dirty="0">
                <a:solidFill>
                  <a:schemeClr val="accent4"/>
                </a:solidFill>
                <a:latin typeface="Courier New" pitchFamily="49" charset="0"/>
                <a:cs typeface="Courier New" pitchFamily="49" charset="0"/>
              </a:rPr>
              <a:t>||</a:t>
            </a:r>
            <a:r>
              <a:rPr lang="en-US" dirty="0"/>
              <a:t>	Logical or			</a:t>
            </a:r>
            <a:r>
              <a:rPr lang="en-US" dirty="0">
                <a:solidFill>
                  <a:srgbClr val="FF0000"/>
                </a:solidFill>
                <a:latin typeface="Consolas" panose="020B0609020204030204" pitchFamily="49" charset="0"/>
              </a:rPr>
              <a:t>reduction(||:</a:t>
            </a:r>
            <a:r>
              <a:rPr lang="en-US" dirty="0" err="1">
                <a:solidFill>
                  <a:srgbClr val="FF0000"/>
                </a:solidFill>
                <a:latin typeface="Consolas" panose="020B0609020204030204" pitchFamily="49" charset="0"/>
              </a:rPr>
              <a:t>val</a:t>
            </a:r>
            <a:r>
              <a:rPr lang="en-US" dirty="0">
                <a:solidFill>
                  <a:srgbClr val="FF0000"/>
                </a:solidFill>
                <a:latin typeface="Consolas" panose="020B0609020204030204" pitchFamily="49" charset="0"/>
              </a:rPr>
              <a:t>)</a:t>
            </a:r>
          </a:p>
          <a:p>
            <a:pPr marL="2338596" indent="-2338596">
              <a:buNone/>
              <a:tabLst>
                <a:tab pos="2338596" algn="l"/>
              </a:tabLst>
            </a:pPr>
            <a:endParaRPr lang="en-GB" dirty="0"/>
          </a:p>
          <a:p>
            <a:pPr marL="2338596" indent="-2338596">
              <a:buNone/>
              <a:tabLst>
                <a:tab pos="2338596" algn="l"/>
              </a:tabLst>
            </a:pPr>
            <a:endParaRPr lang="en-GB" dirty="0"/>
          </a:p>
          <a:p>
            <a:pPr marL="2158704" indent="-2158704">
              <a:buNone/>
              <a:tabLst>
                <a:tab pos="2158704" algn="l"/>
              </a:tabLst>
            </a:pPr>
            <a:endParaRPr lang="en-GB" dirty="0"/>
          </a:p>
          <a:p>
            <a:pPr marL="2158704" indent="-2158704">
              <a:buNone/>
              <a:tabLst>
                <a:tab pos="2158704" algn="l"/>
              </a:tabLst>
            </a:pPr>
            <a:endParaRPr lang="en-GB" dirty="0"/>
          </a:p>
        </p:txBody>
      </p:sp>
      <p:cxnSp>
        <p:nvCxnSpPr>
          <p:cNvPr id="12" name="Straight Connector 11">
            <a:extLst>
              <a:ext uri="{FF2B5EF4-FFF2-40B4-BE49-F238E27FC236}">
                <a16:creationId xmlns:a16="http://schemas.microsoft.com/office/drawing/2014/main" id="{E2F473A9-0C9E-4BD0-8630-DAC4A11F3492}"/>
              </a:ext>
            </a:extLst>
          </p:cNvPr>
          <p:cNvCxnSpPr/>
          <p:nvPr/>
        </p:nvCxnSpPr>
        <p:spPr>
          <a:xfrm>
            <a:off x="280416" y="1719072"/>
            <a:ext cx="872947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780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2226ABAE-85DB-4BF1-AB5F-5E45EA25F76B}"/>
              </a:ext>
            </a:extLst>
          </p:cNvPr>
          <p:cNvSpPr txBox="1">
            <a:spLocks/>
          </p:cNvSpPr>
          <p:nvPr/>
        </p:nvSpPr>
        <p:spPr bwMode="auto">
          <a:xfrm>
            <a:off x="5740259" y="2103035"/>
            <a:ext cx="5232541" cy="9580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The reduction variable may not be a C struct member, a C++ class or struct member, or a Fortran derived type member</a:t>
            </a:r>
          </a:p>
        </p:txBody>
      </p:sp>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reduction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39" y="2103035"/>
            <a:ext cx="5232541" cy="835037"/>
          </a:xfrm>
        </p:spPr>
        <p:txBody>
          <a:bodyPr/>
          <a:lstStyle/>
          <a:p>
            <a:r>
              <a:rPr lang="en-US" dirty="0"/>
              <a:t>The reduction variable may not be an array element</a:t>
            </a:r>
          </a:p>
        </p:txBody>
      </p:sp>
      <p:sp>
        <p:nvSpPr>
          <p:cNvPr id="4" name="Text Placeholder 3">
            <a:extLst>
              <a:ext uri="{FF2B5EF4-FFF2-40B4-BE49-F238E27FC236}">
                <a16:creationId xmlns:a16="http://schemas.microsoft.com/office/drawing/2014/main" id="{A37D000D-61A3-4A42-AE23-4226ECEB855B}"/>
              </a:ext>
            </a:extLst>
          </p:cNvPr>
          <p:cNvSpPr>
            <a:spLocks noGrp="1"/>
          </p:cNvSpPr>
          <p:nvPr>
            <p:ph type="body" sz="quarter" idx="10"/>
          </p:nvPr>
        </p:nvSpPr>
        <p:spPr/>
        <p:txBody>
          <a:bodyPr/>
          <a:lstStyle/>
          <a:p>
            <a:r>
              <a:rPr lang="en-US" dirty="0"/>
              <a:t>Restrictions</a:t>
            </a:r>
          </a:p>
        </p:txBody>
      </p:sp>
      <p:sp>
        <p:nvSpPr>
          <p:cNvPr id="5" name="TextBox 4">
            <a:extLst>
              <a:ext uri="{FF2B5EF4-FFF2-40B4-BE49-F238E27FC236}">
                <a16:creationId xmlns:a16="http://schemas.microsoft.com/office/drawing/2014/main" id="{D5FBD694-3E01-4462-B302-003E6DCD4D77}"/>
              </a:ext>
            </a:extLst>
          </p:cNvPr>
          <p:cNvSpPr txBox="1"/>
          <p:nvPr/>
        </p:nvSpPr>
        <p:spPr>
          <a:xfrm>
            <a:off x="6232949" y="3438046"/>
            <a:ext cx="3358021" cy="120032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600" dirty="0" err="1">
                <a:solidFill>
                  <a:schemeClr val="bg1"/>
                </a:solidFill>
                <a:latin typeface="Consolas" panose="020B0609020204030204" pitchFamily="49" charset="0"/>
                <a:cs typeface="Courier New" panose="02070309020205020404" pitchFamily="49" charset="0"/>
              </a:rPr>
              <a:t>v.val</a:t>
            </a: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030382"/>
                </a:solidFill>
                <a:latin typeface="Consolas" panose="020B0609020204030204" pitchFamily="49" charset="0"/>
                <a:cs typeface="Courier New" panose="02070309020205020404" pitchFamily="49" charset="0"/>
              </a:rPr>
              <a:t>=</a:t>
            </a:r>
            <a:r>
              <a:rPr lang="en-US" sz="1600" dirty="0">
                <a:solidFill>
                  <a:srgbClr val="A64CFF"/>
                </a:solidFill>
                <a:latin typeface="Consolas" panose="020B0609020204030204" pitchFamily="49" charset="0"/>
                <a:cs typeface="Courier New" panose="02070309020205020404" pitchFamily="49" charset="0"/>
              </a:rPr>
              <a:t>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rgbClr val="A64CFF"/>
                </a:solidFill>
                <a:latin typeface="Consolas" panose="020B0609020204030204" pitchFamily="49" charset="0"/>
                <a:cs typeface="Courier New" panose="02070309020205020404" pitchFamily="49" charset="0"/>
              </a:rPr>
              <a:t>;</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8E4000"/>
                </a:solidFill>
                <a:latin typeface="Consolas" panose="020B0609020204030204" pitchFamily="49" charset="0"/>
                <a:cs typeface="Courier New" panose="02070309020205020404" pitchFamily="49" charset="0"/>
              </a:rPr>
              <a:t>#pragma </a:t>
            </a:r>
            <a:r>
              <a:rPr lang="en-US" sz="1600" dirty="0" err="1">
                <a:solidFill>
                  <a:srgbClr val="8E4000"/>
                </a:solidFill>
                <a:latin typeface="Consolas" panose="020B0609020204030204" pitchFamily="49" charset="0"/>
                <a:cs typeface="Courier New" panose="02070309020205020404" pitchFamily="49" charset="0"/>
              </a:rPr>
              <a:t>acc</a:t>
            </a:r>
            <a:r>
              <a:rPr lang="en-US" sz="1600" dirty="0">
                <a:solidFill>
                  <a:srgbClr val="8E4000"/>
                </a:solidFill>
                <a:latin typeface="Consolas" panose="020B0609020204030204" pitchFamily="49" charset="0"/>
                <a:cs typeface="Courier New" panose="02070309020205020404" pitchFamily="49" charset="0"/>
              </a:rPr>
              <a:t> parallel loop \</a:t>
            </a:r>
          </a:p>
          <a:p>
            <a:pPr defTabSz="228600">
              <a:lnSpc>
                <a:spcPct val="90000"/>
              </a:lnSpc>
            </a:pPr>
            <a:r>
              <a:rPr lang="en-US" sz="1600" dirty="0">
                <a:solidFill>
                  <a:srgbClr val="8E4000"/>
                </a:solidFill>
                <a:latin typeface="Consolas" panose="020B0609020204030204" pitchFamily="49" charset="0"/>
                <a:cs typeface="Courier New" panose="02070309020205020404" pitchFamily="49" charset="0"/>
              </a:rPr>
              <a:t>	reduction(+:</a:t>
            </a:r>
            <a:r>
              <a:rPr lang="en-US" sz="1600" dirty="0" err="1">
                <a:solidFill>
                  <a:srgbClr val="8E4000"/>
                </a:solidFill>
                <a:latin typeface="Consolas" panose="020B0609020204030204" pitchFamily="49" charset="0"/>
                <a:cs typeface="Courier New" panose="02070309020205020404" pitchFamily="49" charset="0"/>
              </a:rPr>
              <a:t>v.val</a:t>
            </a:r>
            <a:r>
              <a:rPr lang="en-US" sz="1600" dirty="0">
                <a:solidFill>
                  <a:srgbClr val="8E4000"/>
                </a:solidFill>
                <a:latin typeface="Consolas" panose="020B0609020204030204" pitchFamily="49" charset="0"/>
                <a:cs typeface="Courier New" panose="02070309020205020404" pitchFamily="49" charset="0"/>
              </a:rPr>
              <a:t>)</a:t>
            </a:r>
          </a:p>
          <a:p>
            <a:pPr defTabSz="228600">
              <a:lnSpc>
                <a:spcPct val="90000"/>
              </a:lnSpc>
            </a:pPr>
            <a:r>
              <a:rPr lang="en-US" sz="1600" dirty="0">
                <a:solidFill>
                  <a:srgbClr val="5570FD"/>
                </a:solidFill>
                <a:latin typeface="Consolas" panose="020B0609020204030204" pitchFamily="49" charset="0"/>
                <a:cs typeface="Courier New" panose="02070309020205020404" pitchFamily="49" charset="0"/>
              </a:rPr>
              <a:t>for</a:t>
            </a:r>
            <a:r>
              <a:rPr lang="en-US" sz="1600" dirty="0">
                <a:solidFill>
                  <a:schemeClr val="bg1"/>
                </a:solidFill>
                <a:latin typeface="Consolas" panose="020B0609020204030204" pitchFamily="49" charset="0"/>
                <a:cs typeface="Courier New" panose="02070309020205020404" pitchFamily="49" charset="0"/>
              </a:rPr>
              <a:t>( i =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chemeClr val="bg1"/>
                </a:solidFill>
                <a:latin typeface="Consolas" panose="020B0609020204030204" pitchFamily="49" charset="0"/>
                <a:cs typeface="Courier New" panose="02070309020205020404" pitchFamily="49" charset="0"/>
              </a:rPr>
              <a:t>; i &lt; </a:t>
            </a:r>
            <a:r>
              <a:rPr lang="en-US" sz="1600" dirty="0" err="1">
                <a:solidFill>
                  <a:schemeClr val="bg1"/>
                </a:solidFill>
                <a:latin typeface="Consolas" panose="020B0609020204030204" pitchFamily="49" charset="0"/>
                <a:cs typeface="Courier New" panose="02070309020205020404" pitchFamily="49" charset="0"/>
              </a:rPr>
              <a:t>v.n</a:t>
            </a:r>
            <a:r>
              <a:rPr lang="en-US" sz="1600" dirty="0">
                <a:solidFill>
                  <a:schemeClr val="bg1"/>
                </a:solidFill>
                <a:latin typeface="Consolas" panose="020B0609020204030204" pitchFamily="49" charset="0"/>
                <a:cs typeface="Courier New" panose="02070309020205020404" pitchFamily="49" charset="0"/>
              </a:rPr>
              <a:t>; i</a:t>
            </a:r>
            <a:r>
              <a:rPr lang="en-US" sz="1600" dirty="0">
                <a:solidFill>
                  <a:srgbClr val="030382"/>
                </a:solidFill>
                <a:latin typeface="Consolas" panose="020B0609020204030204" pitchFamily="49" charset="0"/>
                <a:cs typeface="Courier New" panose="02070309020205020404" pitchFamily="49" charset="0"/>
              </a:rPr>
              <a:t>++</a:t>
            </a: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v.val</a:t>
            </a:r>
            <a:r>
              <a:rPr lang="en-US" sz="1600" dirty="0">
                <a:solidFill>
                  <a:schemeClr val="bg1"/>
                </a:solidFill>
                <a:latin typeface="Consolas" panose="020B0609020204030204" pitchFamily="49" charset="0"/>
                <a:cs typeface="Courier New" panose="02070309020205020404" pitchFamily="49" charset="0"/>
              </a:rPr>
              <a:t> += i;</a:t>
            </a:r>
          </a:p>
        </p:txBody>
      </p:sp>
      <p:sp>
        <p:nvSpPr>
          <p:cNvPr id="6" name="TextBox 5">
            <a:extLst>
              <a:ext uri="{FF2B5EF4-FFF2-40B4-BE49-F238E27FC236}">
                <a16:creationId xmlns:a16="http://schemas.microsoft.com/office/drawing/2014/main" id="{D8CF640F-507C-444E-926E-C5E2B4C7E3FA}"/>
              </a:ext>
            </a:extLst>
          </p:cNvPr>
          <p:cNvSpPr txBox="1"/>
          <p:nvPr/>
        </p:nvSpPr>
        <p:spPr>
          <a:xfrm>
            <a:off x="1000408" y="3438047"/>
            <a:ext cx="3358021" cy="120032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a[0] </a:t>
            </a:r>
            <a:r>
              <a:rPr lang="en-US" sz="1600" dirty="0">
                <a:solidFill>
                  <a:srgbClr val="030382"/>
                </a:solidFill>
                <a:latin typeface="Consolas" panose="020B0609020204030204" pitchFamily="49" charset="0"/>
                <a:cs typeface="Courier New" panose="02070309020205020404" pitchFamily="49" charset="0"/>
              </a:rPr>
              <a:t>=</a:t>
            </a:r>
            <a:r>
              <a:rPr lang="en-US" sz="1600" dirty="0">
                <a:solidFill>
                  <a:srgbClr val="A64CFF"/>
                </a:solidFill>
                <a:latin typeface="Consolas" panose="020B0609020204030204" pitchFamily="49" charset="0"/>
                <a:cs typeface="Courier New" panose="02070309020205020404" pitchFamily="49" charset="0"/>
              </a:rPr>
              <a:t>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rgbClr val="A64CFF"/>
                </a:solidFill>
                <a:latin typeface="Consolas" panose="020B0609020204030204" pitchFamily="49" charset="0"/>
                <a:cs typeface="Courier New" panose="02070309020205020404" pitchFamily="49" charset="0"/>
              </a:rPr>
              <a:t>;</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8E4000"/>
                </a:solidFill>
                <a:latin typeface="Consolas" panose="020B0609020204030204" pitchFamily="49" charset="0"/>
                <a:cs typeface="Courier New" panose="02070309020205020404" pitchFamily="49" charset="0"/>
              </a:rPr>
              <a:t>#pragma parallel </a:t>
            </a:r>
            <a:r>
              <a:rPr lang="en-US" sz="1600" dirty="0" err="1">
                <a:solidFill>
                  <a:srgbClr val="8E4000"/>
                </a:solidFill>
                <a:latin typeface="Consolas" panose="020B0609020204030204" pitchFamily="49" charset="0"/>
                <a:cs typeface="Courier New" panose="02070309020205020404" pitchFamily="49" charset="0"/>
              </a:rPr>
              <a:t>acc</a:t>
            </a:r>
            <a:r>
              <a:rPr lang="en-US" sz="1600" dirty="0">
                <a:solidFill>
                  <a:srgbClr val="8E4000"/>
                </a:solidFill>
                <a:latin typeface="Consolas" panose="020B0609020204030204" pitchFamily="49" charset="0"/>
                <a:cs typeface="Courier New" panose="02070309020205020404" pitchFamily="49" charset="0"/>
              </a:rPr>
              <a:t> loop \</a:t>
            </a:r>
          </a:p>
          <a:p>
            <a:pPr defTabSz="228600">
              <a:lnSpc>
                <a:spcPct val="90000"/>
              </a:lnSpc>
            </a:pPr>
            <a:r>
              <a:rPr lang="en-US" sz="1600" dirty="0">
                <a:solidFill>
                  <a:srgbClr val="8E4000"/>
                </a:solidFill>
                <a:latin typeface="Consolas" panose="020B0609020204030204" pitchFamily="49" charset="0"/>
                <a:cs typeface="Courier New" panose="02070309020205020404" pitchFamily="49" charset="0"/>
              </a:rPr>
              <a:t>	reduction(+:a[0])</a:t>
            </a:r>
          </a:p>
          <a:p>
            <a:pPr defTabSz="228600">
              <a:lnSpc>
                <a:spcPct val="90000"/>
              </a:lnSpc>
            </a:pPr>
            <a:r>
              <a:rPr lang="en-US" sz="1600" dirty="0">
                <a:solidFill>
                  <a:srgbClr val="5570FD"/>
                </a:solidFill>
                <a:latin typeface="Consolas" panose="020B0609020204030204" pitchFamily="49" charset="0"/>
                <a:cs typeface="Courier New" panose="02070309020205020404" pitchFamily="49" charset="0"/>
              </a:rPr>
              <a:t>for</a:t>
            </a:r>
            <a:r>
              <a:rPr lang="en-US" sz="1600" dirty="0">
                <a:solidFill>
                  <a:schemeClr val="bg1"/>
                </a:solidFill>
                <a:latin typeface="Consolas" panose="020B0609020204030204" pitchFamily="49" charset="0"/>
                <a:cs typeface="Courier New" panose="02070309020205020404" pitchFamily="49" charset="0"/>
              </a:rPr>
              <a:t>( i =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chemeClr val="bg1"/>
                </a:solidFill>
                <a:latin typeface="Consolas" panose="020B0609020204030204" pitchFamily="49" charset="0"/>
                <a:cs typeface="Courier New" panose="02070309020205020404" pitchFamily="49" charset="0"/>
              </a:rPr>
              <a:t>; i &lt; </a:t>
            </a:r>
            <a:r>
              <a:rPr lang="en-US" sz="1600" dirty="0">
                <a:solidFill>
                  <a:srgbClr val="FF8738"/>
                </a:solidFill>
                <a:latin typeface="Consolas" panose="020B0609020204030204" pitchFamily="49" charset="0"/>
                <a:cs typeface="Courier New" panose="02070309020205020404" pitchFamily="49" charset="0"/>
              </a:rPr>
              <a:t>100</a:t>
            </a:r>
            <a:r>
              <a:rPr lang="en-US" sz="1600" dirty="0">
                <a:solidFill>
                  <a:schemeClr val="bg1"/>
                </a:solidFill>
                <a:latin typeface="Consolas" panose="020B0609020204030204" pitchFamily="49" charset="0"/>
                <a:cs typeface="Courier New" panose="02070309020205020404" pitchFamily="49" charset="0"/>
              </a:rPr>
              <a:t>; i</a:t>
            </a:r>
            <a:r>
              <a:rPr lang="en-US" sz="1600" dirty="0">
                <a:solidFill>
                  <a:srgbClr val="030382"/>
                </a:solidFill>
                <a:latin typeface="Consolas" panose="020B0609020204030204" pitchFamily="49" charset="0"/>
                <a:cs typeface="Courier New" panose="02070309020205020404" pitchFamily="49" charset="0"/>
              </a:rPr>
              <a:t>++</a:t>
            </a:r>
            <a:r>
              <a:rPr lang="en-US" sz="16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a[0] += i;</a:t>
            </a:r>
          </a:p>
        </p:txBody>
      </p:sp>
      <p:sp>
        <p:nvSpPr>
          <p:cNvPr id="10" name="Oval 9">
            <a:extLst>
              <a:ext uri="{FF2B5EF4-FFF2-40B4-BE49-F238E27FC236}">
                <a16:creationId xmlns:a16="http://schemas.microsoft.com/office/drawing/2014/main" id="{1243DB89-7808-4AF1-AE39-5B31399759F0}"/>
              </a:ext>
            </a:extLst>
          </p:cNvPr>
          <p:cNvSpPr/>
          <p:nvPr/>
        </p:nvSpPr>
        <p:spPr>
          <a:xfrm>
            <a:off x="723044" y="3305599"/>
            <a:ext cx="3894676" cy="157729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2B3163C2-1118-4B5F-BF1D-11A4FB77584F}"/>
              </a:ext>
            </a:extLst>
          </p:cNvPr>
          <p:cNvCxnSpPr>
            <a:stCxn id="10" idx="3"/>
            <a:endCxn id="10" idx="7"/>
          </p:cNvCxnSpPr>
          <p:nvPr/>
        </p:nvCxnSpPr>
        <p:spPr>
          <a:xfrm flipV="1">
            <a:off x="1293406" y="3536589"/>
            <a:ext cx="2753952" cy="1115317"/>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A3A3305E-5CCF-41A6-BE4F-84238D53C363}"/>
              </a:ext>
            </a:extLst>
          </p:cNvPr>
          <p:cNvSpPr/>
          <p:nvPr/>
        </p:nvSpPr>
        <p:spPr>
          <a:xfrm>
            <a:off x="6060092" y="3305599"/>
            <a:ext cx="3894676" cy="157729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998763A-65BA-4E4A-B37A-C4400CE4CE83}"/>
              </a:ext>
            </a:extLst>
          </p:cNvPr>
          <p:cNvCxnSpPr>
            <a:stCxn id="12" idx="3"/>
            <a:endCxn id="12" idx="7"/>
          </p:cNvCxnSpPr>
          <p:nvPr/>
        </p:nvCxnSpPr>
        <p:spPr>
          <a:xfrm flipV="1">
            <a:off x="6630454" y="3536589"/>
            <a:ext cx="2753952" cy="1115317"/>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4513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800"/>
                                        <p:tgtEl>
                                          <p:spTgt spid="10"/>
                                        </p:tgtEl>
                                      </p:cBhvr>
                                    </p:animEffect>
                                  </p:childTnLst>
                                </p:cTn>
                              </p:par>
                            </p:childTnLst>
                          </p:cTn>
                        </p:par>
                        <p:par>
                          <p:cTn id="8" fill="hold">
                            <p:stCondLst>
                              <p:cond delay="800"/>
                            </p:stCondLst>
                            <p:childTnLst>
                              <p:par>
                                <p:cTn id="9" presetID="16" presetClass="entr" presetSubtype="2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barn(inVertical)">
                                      <p:cBhvr>
                                        <p:cTn id="11" dur="4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heel(1)">
                                      <p:cBhvr>
                                        <p:cTn id="16" dur="800"/>
                                        <p:tgtEl>
                                          <p:spTgt spid="12"/>
                                        </p:tgtEl>
                                      </p:cBhvr>
                                    </p:animEffect>
                                  </p:childTnLst>
                                </p:cTn>
                              </p:par>
                            </p:childTnLst>
                          </p:cTn>
                        </p:par>
                        <p:par>
                          <p:cTn id="17" fill="hold">
                            <p:stCondLst>
                              <p:cond delay="800"/>
                            </p:stCondLst>
                            <p:childTnLst>
                              <p:par>
                                <p:cTn id="18" presetID="16" presetClass="entr" presetSubtype="21"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barn(inVertical)">
                                      <p:cBhvr>
                                        <p:cTn id="20" dur="4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2226ABAE-85DB-4BF1-AB5F-5E45EA25F76B}"/>
              </a:ext>
            </a:extLst>
          </p:cNvPr>
          <p:cNvSpPr txBox="1">
            <a:spLocks/>
          </p:cNvSpPr>
          <p:nvPr/>
        </p:nvSpPr>
        <p:spPr bwMode="auto">
          <a:xfrm>
            <a:off x="5740259" y="2103035"/>
            <a:ext cx="5232541" cy="95804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The reduction variable may not be a C struct member, a C++ class or struct member, or a Fortran derived type member</a:t>
            </a:r>
          </a:p>
        </p:txBody>
      </p:sp>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reduction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39" y="2103035"/>
            <a:ext cx="5232541" cy="835037"/>
          </a:xfrm>
        </p:spPr>
        <p:txBody>
          <a:bodyPr/>
          <a:lstStyle/>
          <a:p>
            <a:r>
              <a:rPr lang="en-US" dirty="0"/>
              <a:t>The reduction variable may not be an array element</a:t>
            </a:r>
          </a:p>
        </p:txBody>
      </p:sp>
      <p:sp>
        <p:nvSpPr>
          <p:cNvPr id="4" name="Text Placeholder 3">
            <a:extLst>
              <a:ext uri="{FF2B5EF4-FFF2-40B4-BE49-F238E27FC236}">
                <a16:creationId xmlns:a16="http://schemas.microsoft.com/office/drawing/2014/main" id="{A37D000D-61A3-4A42-AE23-4226ECEB855B}"/>
              </a:ext>
            </a:extLst>
          </p:cNvPr>
          <p:cNvSpPr>
            <a:spLocks noGrp="1"/>
          </p:cNvSpPr>
          <p:nvPr>
            <p:ph type="body" sz="quarter" idx="10"/>
          </p:nvPr>
        </p:nvSpPr>
        <p:spPr/>
        <p:txBody>
          <a:bodyPr/>
          <a:lstStyle/>
          <a:p>
            <a:r>
              <a:rPr lang="en-US" dirty="0"/>
              <a:t>Restrictions</a:t>
            </a:r>
          </a:p>
        </p:txBody>
      </p:sp>
      <p:sp>
        <p:nvSpPr>
          <p:cNvPr id="5" name="TextBox 4">
            <a:extLst>
              <a:ext uri="{FF2B5EF4-FFF2-40B4-BE49-F238E27FC236}">
                <a16:creationId xmlns:a16="http://schemas.microsoft.com/office/drawing/2014/main" id="{D5FBD694-3E01-4462-B302-003E6DCD4D77}"/>
              </a:ext>
            </a:extLst>
          </p:cNvPr>
          <p:cNvSpPr txBox="1"/>
          <p:nvPr/>
        </p:nvSpPr>
        <p:spPr>
          <a:xfrm>
            <a:off x="5740259" y="3438046"/>
            <a:ext cx="4655486" cy="1200329"/>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sz="1600" dirty="0" err="1">
                <a:solidFill>
                  <a:schemeClr val="bg1"/>
                </a:solidFill>
                <a:latin typeface="Consolas" panose="020B0609020204030204" pitchFamily="49" charset="0"/>
                <a:cs typeface="Courier New" panose="02070309020205020404" pitchFamily="49" charset="0"/>
              </a:rPr>
              <a:t>v%val</a:t>
            </a:r>
            <a:r>
              <a:rPr lang="en-US" sz="1600" dirty="0">
                <a:solidFill>
                  <a:schemeClr val="bg1"/>
                </a:solidFill>
                <a:latin typeface="Consolas" panose="020B0609020204030204" pitchFamily="49" charset="0"/>
                <a:cs typeface="Courier New" panose="02070309020205020404" pitchFamily="49" charset="0"/>
              </a:rPr>
              <a:t> </a:t>
            </a:r>
            <a:r>
              <a:rPr lang="en-US" sz="1600" dirty="0">
                <a:solidFill>
                  <a:srgbClr val="030382"/>
                </a:solidFill>
                <a:latin typeface="Consolas" panose="020B0609020204030204" pitchFamily="49" charset="0"/>
                <a:cs typeface="Courier New" panose="02070309020205020404" pitchFamily="49" charset="0"/>
              </a:rPr>
              <a:t>=</a:t>
            </a:r>
            <a:r>
              <a:rPr lang="en-US" sz="1600" dirty="0">
                <a:solidFill>
                  <a:srgbClr val="A64CFF"/>
                </a:solidFill>
                <a:latin typeface="Consolas" panose="020B0609020204030204" pitchFamily="49" charset="0"/>
                <a:cs typeface="Courier New" panose="02070309020205020404" pitchFamily="49" charset="0"/>
              </a:rPr>
              <a:t>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rgbClr val="A64CFF"/>
                </a:solidFill>
                <a:latin typeface="Consolas" panose="020B0609020204030204" pitchFamily="49" charset="0"/>
                <a:cs typeface="Courier New" panose="02070309020205020404" pitchFamily="49" charset="0"/>
              </a:rPr>
              <a:t>;</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8E4000"/>
                </a:solidFill>
                <a:latin typeface="Consolas" panose="020B0609020204030204" pitchFamily="49" charset="0"/>
                <a:cs typeface="Courier New" panose="02070309020205020404" pitchFamily="49" charset="0"/>
              </a:rPr>
              <a:t>!$</a:t>
            </a:r>
            <a:r>
              <a:rPr lang="en-US" sz="1600" dirty="0" err="1">
                <a:solidFill>
                  <a:srgbClr val="8E4000"/>
                </a:solidFill>
                <a:latin typeface="Consolas" panose="020B0609020204030204" pitchFamily="49" charset="0"/>
                <a:cs typeface="Courier New" panose="02070309020205020404" pitchFamily="49" charset="0"/>
              </a:rPr>
              <a:t>acc</a:t>
            </a:r>
            <a:r>
              <a:rPr lang="en-US" sz="1600" dirty="0">
                <a:solidFill>
                  <a:srgbClr val="8E4000"/>
                </a:solidFill>
                <a:latin typeface="Consolas" panose="020B0609020204030204" pitchFamily="49" charset="0"/>
                <a:cs typeface="Courier New" panose="02070309020205020404" pitchFamily="49" charset="0"/>
              </a:rPr>
              <a:t> parallel loop reduction(+:</a:t>
            </a:r>
            <a:r>
              <a:rPr lang="en-US" sz="1600" dirty="0" err="1">
                <a:solidFill>
                  <a:srgbClr val="8E4000"/>
                </a:solidFill>
                <a:latin typeface="Consolas" panose="020B0609020204030204" pitchFamily="49" charset="0"/>
                <a:cs typeface="Courier New" panose="02070309020205020404" pitchFamily="49" charset="0"/>
              </a:rPr>
              <a:t>v%val</a:t>
            </a:r>
            <a:r>
              <a:rPr lang="en-US" sz="1600" dirty="0">
                <a:solidFill>
                  <a:srgbClr val="8E4000"/>
                </a:solidFill>
                <a:latin typeface="Consolas" panose="020B0609020204030204" pitchFamily="49" charset="0"/>
                <a:cs typeface="Courier New" panose="02070309020205020404" pitchFamily="49" charset="0"/>
              </a:rPr>
              <a:t>)</a:t>
            </a:r>
          </a:p>
          <a:p>
            <a:pPr defTabSz="228600">
              <a:lnSpc>
                <a:spcPct val="90000"/>
              </a:lnSpc>
            </a:pPr>
            <a:r>
              <a:rPr lang="en-US" sz="1600" dirty="0">
                <a:solidFill>
                  <a:srgbClr val="3051FF"/>
                </a:solidFill>
                <a:latin typeface="Consolas" panose="020B0609020204030204" pitchFamily="49" charset="0"/>
                <a:cs typeface="Courier New" panose="02070309020205020404" pitchFamily="49" charset="0"/>
              </a:rPr>
              <a:t>do</a:t>
            </a: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i</a:t>
            </a:r>
            <a:r>
              <a:rPr lang="en-US" sz="1600" dirty="0">
                <a:solidFill>
                  <a:schemeClr val="bg1"/>
                </a:solidFill>
                <a:latin typeface="Consolas" panose="020B0609020204030204" pitchFamily="49" charset="0"/>
                <a:cs typeface="Courier New" panose="02070309020205020404" pitchFamily="49" charset="0"/>
              </a:rPr>
              <a:t> = </a:t>
            </a:r>
            <a:r>
              <a:rPr lang="en-US" sz="1600" dirty="0">
                <a:solidFill>
                  <a:srgbClr val="FF8738"/>
                </a:solidFill>
                <a:latin typeface="Consolas" panose="020B0609020204030204" pitchFamily="49" charset="0"/>
                <a:cs typeface="Courier New" panose="02070309020205020404" pitchFamily="49" charset="0"/>
              </a:rPr>
              <a:t>1, </a:t>
            </a:r>
            <a:r>
              <a:rPr lang="en-US" sz="1600" dirty="0" err="1">
                <a:solidFill>
                  <a:schemeClr val="bg1"/>
                </a:solidFill>
                <a:latin typeface="Consolas" panose="020B0609020204030204" pitchFamily="49" charset="0"/>
                <a:cs typeface="Courier New" panose="02070309020205020404" pitchFamily="49" charset="0"/>
              </a:rPr>
              <a:t>v%size</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t>
            </a:r>
            <a:r>
              <a:rPr lang="en-US" sz="1600" dirty="0" err="1">
                <a:solidFill>
                  <a:schemeClr val="bg1"/>
                </a:solidFill>
                <a:latin typeface="Consolas" panose="020B0609020204030204" pitchFamily="49" charset="0"/>
                <a:cs typeface="Courier New" panose="02070309020205020404" pitchFamily="49" charset="0"/>
              </a:rPr>
              <a:t>v%val</a:t>
            </a:r>
            <a:r>
              <a:rPr lang="en-US" sz="1600" dirty="0">
                <a:solidFill>
                  <a:schemeClr val="bg1"/>
                </a:solidFill>
                <a:latin typeface="Consolas" panose="020B0609020204030204" pitchFamily="49" charset="0"/>
                <a:cs typeface="Courier New" panose="02070309020205020404" pitchFamily="49" charset="0"/>
              </a:rPr>
              <a:t>(0) = </a:t>
            </a:r>
            <a:r>
              <a:rPr lang="en-US" sz="1600" dirty="0" err="1">
                <a:solidFill>
                  <a:schemeClr val="bg1"/>
                </a:solidFill>
                <a:latin typeface="Consolas" panose="020B0609020204030204" pitchFamily="49" charset="0"/>
                <a:cs typeface="Courier New" panose="02070309020205020404" pitchFamily="49" charset="0"/>
              </a:rPr>
              <a:t>v%val</a:t>
            </a:r>
            <a:r>
              <a:rPr lang="en-US" sz="1600" dirty="0">
                <a:solidFill>
                  <a:schemeClr val="bg1"/>
                </a:solidFill>
                <a:latin typeface="Consolas" panose="020B0609020204030204" pitchFamily="49" charset="0"/>
                <a:cs typeface="Courier New" panose="02070309020205020404" pitchFamily="49" charset="0"/>
              </a:rPr>
              <a:t>(0) + </a:t>
            </a:r>
            <a:r>
              <a:rPr lang="en-US" sz="1600" dirty="0" err="1">
                <a:solidFill>
                  <a:schemeClr val="bg1"/>
                </a:solidFill>
                <a:latin typeface="Consolas" panose="020B0609020204030204" pitchFamily="49" charset="0"/>
                <a:cs typeface="Courier New" panose="02070309020205020404" pitchFamily="49" charset="0"/>
              </a:rPr>
              <a:t>i</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3051FF"/>
                </a:solidFill>
                <a:latin typeface="Consolas" panose="020B0609020204030204" pitchFamily="49" charset="0"/>
                <a:cs typeface="Courier New" panose="02070309020205020404" pitchFamily="49" charset="0"/>
              </a:rPr>
              <a:t>end do</a:t>
            </a:r>
          </a:p>
        </p:txBody>
      </p:sp>
      <p:sp>
        <p:nvSpPr>
          <p:cNvPr id="6" name="TextBox 5">
            <a:extLst>
              <a:ext uri="{FF2B5EF4-FFF2-40B4-BE49-F238E27FC236}">
                <a16:creationId xmlns:a16="http://schemas.microsoft.com/office/drawing/2014/main" id="{D8CF640F-507C-444E-926E-C5E2B4C7E3FA}"/>
              </a:ext>
            </a:extLst>
          </p:cNvPr>
          <p:cNvSpPr txBox="1"/>
          <p:nvPr/>
        </p:nvSpPr>
        <p:spPr>
          <a:xfrm>
            <a:off x="630997" y="3438046"/>
            <a:ext cx="4323031" cy="1200329"/>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A(0) </a:t>
            </a:r>
            <a:r>
              <a:rPr lang="en-US" sz="1600" dirty="0">
                <a:solidFill>
                  <a:srgbClr val="030382"/>
                </a:solidFill>
                <a:latin typeface="Consolas" panose="020B0609020204030204" pitchFamily="49" charset="0"/>
                <a:cs typeface="Courier New" panose="02070309020205020404" pitchFamily="49" charset="0"/>
              </a:rPr>
              <a:t>=</a:t>
            </a:r>
            <a:r>
              <a:rPr lang="en-US" sz="1600" dirty="0">
                <a:solidFill>
                  <a:srgbClr val="A64CFF"/>
                </a:solidFill>
                <a:latin typeface="Consolas" panose="020B0609020204030204" pitchFamily="49" charset="0"/>
                <a:cs typeface="Courier New" panose="02070309020205020404" pitchFamily="49" charset="0"/>
              </a:rPr>
              <a:t> </a:t>
            </a:r>
            <a:r>
              <a:rPr lang="en-US" sz="1600" dirty="0">
                <a:solidFill>
                  <a:srgbClr val="FF8738"/>
                </a:solidFill>
                <a:latin typeface="Consolas" panose="020B0609020204030204" pitchFamily="49" charset="0"/>
                <a:cs typeface="Courier New" panose="02070309020205020404" pitchFamily="49" charset="0"/>
              </a:rPr>
              <a:t>0</a:t>
            </a:r>
            <a:r>
              <a:rPr lang="en-US" sz="1600" dirty="0">
                <a:solidFill>
                  <a:srgbClr val="A64CFF"/>
                </a:solidFill>
                <a:latin typeface="Consolas" panose="020B0609020204030204" pitchFamily="49" charset="0"/>
                <a:cs typeface="Courier New" panose="02070309020205020404" pitchFamily="49" charset="0"/>
              </a:rPr>
              <a:t>;</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rgbClr val="8E4000"/>
                </a:solidFill>
                <a:latin typeface="Consolas" panose="020B0609020204030204" pitchFamily="49" charset="0"/>
                <a:cs typeface="Courier New" panose="02070309020205020404" pitchFamily="49" charset="0"/>
              </a:rPr>
              <a:t>!$parallel </a:t>
            </a:r>
            <a:r>
              <a:rPr lang="en-US" sz="1600" dirty="0" err="1">
                <a:solidFill>
                  <a:srgbClr val="8E4000"/>
                </a:solidFill>
                <a:latin typeface="Consolas" panose="020B0609020204030204" pitchFamily="49" charset="0"/>
                <a:cs typeface="Courier New" panose="02070309020205020404" pitchFamily="49" charset="0"/>
              </a:rPr>
              <a:t>acc</a:t>
            </a:r>
            <a:r>
              <a:rPr lang="en-US" sz="1600" dirty="0">
                <a:solidFill>
                  <a:srgbClr val="8E4000"/>
                </a:solidFill>
                <a:latin typeface="Consolas" panose="020B0609020204030204" pitchFamily="49" charset="0"/>
                <a:cs typeface="Courier New" panose="02070309020205020404" pitchFamily="49" charset="0"/>
              </a:rPr>
              <a:t> loop reduction(+:a[0])</a:t>
            </a:r>
          </a:p>
          <a:p>
            <a:pPr defTabSz="228600">
              <a:lnSpc>
                <a:spcPct val="90000"/>
              </a:lnSpc>
            </a:pPr>
            <a:r>
              <a:rPr lang="en-US" sz="1600" dirty="0">
                <a:solidFill>
                  <a:srgbClr val="3051FF"/>
                </a:solidFill>
                <a:latin typeface="Consolas" panose="020B0609020204030204" pitchFamily="49" charset="0"/>
                <a:cs typeface="Courier New" panose="02070309020205020404" pitchFamily="49" charset="0"/>
              </a:rPr>
              <a:t>do</a:t>
            </a:r>
            <a:r>
              <a:rPr lang="en-US" sz="1600" dirty="0">
                <a:solidFill>
                  <a:schemeClr val="bg1"/>
                </a:solidFill>
                <a:latin typeface="Consolas" panose="020B0609020204030204" pitchFamily="49" charset="0"/>
                <a:cs typeface="Courier New" panose="02070309020205020404" pitchFamily="49" charset="0"/>
              </a:rPr>
              <a:t> i = </a:t>
            </a:r>
            <a:r>
              <a:rPr lang="en-US" sz="1600" dirty="0">
                <a:solidFill>
                  <a:srgbClr val="FF8738"/>
                </a:solidFill>
                <a:latin typeface="Consolas" panose="020B0609020204030204" pitchFamily="49" charset="0"/>
                <a:cs typeface="Courier New" panose="02070309020205020404" pitchFamily="49" charset="0"/>
              </a:rPr>
              <a:t>1, 100</a:t>
            </a:r>
            <a:endParaRPr lang="en-US" sz="16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600" dirty="0">
                <a:solidFill>
                  <a:schemeClr val="bg1"/>
                </a:solidFill>
                <a:latin typeface="Consolas" panose="020B0609020204030204" pitchFamily="49" charset="0"/>
                <a:cs typeface="Courier New" panose="02070309020205020404" pitchFamily="49" charset="0"/>
              </a:rPr>
              <a:t>	a(0) = a(0) + i</a:t>
            </a:r>
          </a:p>
          <a:p>
            <a:pPr defTabSz="228600">
              <a:lnSpc>
                <a:spcPct val="90000"/>
              </a:lnSpc>
            </a:pPr>
            <a:r>
              <a:rPr lang="en-US" sz="1600" dirty="0">
                <a:solidFill>
                  <a:srgbClr val="3051FF"/>
                </a:solidFill>
                <a:latin typeface="Consolas" panose="020B0609020204030204" pitchFamily="49" charset="0"/>
                <a:cs typeface="Courier New" panose="02070309020205020404" pitchFamily="49" charset="0"/>
              </a:rPr>
              <a:t>end do</a:t>
            </a:r>
          </a:p>
        </p:txBody>
      </p:sp>
      <p:sp>
        <p:nvSpPr>
          <p:cNvPr id="16" name="Oval 15">
            <a:extLst>
              <a:ext uri="{FF2B5EF4-FFF2-40B4-BE49-F238E27FC236}">
                <a16:creationId xmlns:a16="http://schemas.microsoft.com/office/drawing/2014/main" id="{E761718E-088C-49F4-B4A0-6B2C9CD9795A}"/>
              </a:ext>
            </a:extLst>
          </p:cNvPr>
          <p:cNvSpPr/>
          <p:nvPr/>
        </p:nvSpPr>
        <p:spPr>
          <a:xfrm>
            <a:off x="303503" y="3305599"/>
            <a:ext cx="4778225" cy="1577297"/>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a:extLst>
              <a:ext uri="{FF2B5EF4-FFF2-40B4-BE49-F238E27FC236}">
                <a16:creationId xmlns:a16="http://schemas.microsoft.com/office/drawing/2014/main" id="{761FC55A-DD90-4C13-A7FA-8F854597668D}"/>
              </a:ext>
            </a:extLst>
          </p:cNvPr>
          <p:cNvCxnSpPr>
            <a:cxnSpLocks/>
            <a:stCxn id="16" idx="3"/>
            <a:endCxn id="16" idx="7"/>
          </p:cNvCxnSpPr>
          <p:nvPr/>
        </p:nvCxnSpPr>
        <p:spPr>
          <a:xfrm flipV="1">
            <a:off x="1003258" y="3536589"/>
            <a:ext cx="3378715" cy="1115317"/>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F28E7BB-507C-4194-9505-F2A4C01D9757}"/>
              </a:ext>
            </a:extLst>
          </p:cNvPr>
          <p:cNvSpPr/>
          <p:nvPr/>
        </p:nvSpPr>
        <p:spPr>
          <a:xfrm>
            <a:off x="5544766" y="3305599"/>
            <a:ext cx="5011690" cy="1577297"/>
          </a:xfrm>
          <a:prstGeom prst="ellipse">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28C51719-7021-46B2-A5D3-A595505BB410}"/>
              </a:ext>
            </a:extLst>
          </p:cNvPr>
          <p:cNvCxnSpPr>
            <a:cxnSpLocks/>
            <a:stCxn id="18" idx="3"/>
            <a:endCxn id="18" idx="7"/>
          </p:cNvCxnSpPr>
          <p:nvPr/>
        </p:nvCxnSpPr>
        <p:spPr>
          <a:xfrm flipV="1">
            <a:off x="6278711" y="3536589"/>
            <a:ext cx="3543800" cy="1115317"/>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9170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heel(1)">
                                      <p:cBhvr>
                                        <p:cTn id="7" dur="800"/>
                                        <p:tgtEl>
                                          <p:spTgt spid="16"/>
                                        </p:tgtEl>
                                      </p:cBhvr>
                                    </p:animEffect>
                                  </p:childTnLst>
                                </p:cTn>
                              </p:par>
                            </p:childTnLst>
                          </p:cTn>
                        </p:par>
                        <p:par>
                          <p:cTn id="8" fill="hold">
                            <p:stCondLst>
                              <p:cond delay="800"/>
                            </p:stCondLst>
                            <p:childTnLst>
                              <p:par>
                                <p:cTn id="9" presetID="16" presetClass="entr" presetSubtype="21"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barn(inVertical)">
                                      <p:cBhvr>
                                        <p:cTn id="11" dur="4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heel(1)">
                                      <p:cBhvr>
                                        <p:cTn id="16" dur="800"/>
                                        <p:tgtEl>
                                          <p:spTgt spid="18"/>
                                        </p:tgtEl>
                                      </p:cBhvr>
                                    </p:animEffect>
                                  </p:childTnLst>
                                </p:cTn>
                              </p:par>
                            </p:childTnLst>
                          </p:cTn>
                        </p:par>
                        <p:par>
                          <p:cTn id="17" fill="hold">
                            <p:stCondLst>
                              <p:cond delay="800"/>
                            </p:stCondLst>
                            <p:childTnLst>
                              <p:par>
                                <p:cTn id="18" presetID="16" presetClass="entr" presetSubtype="21" fill="hold"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barn(inVertical)">
                                      <p:cBhvr>
                                        <p:cTn id="20" dur="4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a:t>Openacc</a:t>
            </a:r>
            <a:r>
              <a:rPr lang="en-US" dirty="0"/>
              <a:t> kernels directive</a:t>
            </a:r>
          </a:p>
        </p:txBody>
      </p:sp>
    </p:spTree>
    <p:extLst>
      <p:ext uri="{BB962C8B-B14F-4D97-AF65-F5344CB8AC3E}">
        <p14:creationId xmlns:p14="http://schemas.microsoft.com/office/powerpoint/2010/main" val="36306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kernels directive</a:t>
            </a:r>
          </a:p>
        </p:txBody>
      </p:sp>
      <p:sp>
        <p:nvSpPr>
          <p:cNvPr id="3" name="Content Placeholder 2">
            <a:extLst>
              <a:ext uri="{FF2B5EF4-FFF2-40B4-BE49-F238E27FC236}">
                <a16:creationId xmlns:a16="http://schemas.microsoft.com/office/drawing/2014/main" id="{DAE5758E-8F51-4F5C-AFBB-B2CCFF83AA6B}"/>
              </a:ext>
            </a:extLst>
          </p:cNvPr>
          <p:cNvSpPr>
            <a:spLocks noGrp="1"/>
          </p:cNvSpPr>
          <p:nvPr>
            <p:ph idx="1"/>
          </p:nvPr>
        </p:nvSpPr>
        <p:spPr>
          <a:xfrm>
            <a:off x="4720856" y="1941420"/>
            <a:ext cx="6064340" cy="3718925"/>
          </a:xfrm>
        </p:spPr>
        <p:txBody>
          <a:bodyPr/>
          <a:lstStyle/>
          <a:p>
            <a:r>
              <a:rPr lang="en-US" dirty="0"/>
              <a:t>The kernels directive instructs the compiler to search for parallel loops in the code</a:t>
            </a:r>
          </a:p>
          <a:p>
            <a:r>
              <a:rPr lang="en-US" dirty="0"/>
              <a:t>The compiler will analyze the loops and parallelize those it finds safe and profitable to do so</a:t>
            </a:r>
          </a:p>
          <a:p>
            <a:r>
              <a:rPr lang="en-US" dirty="0"/>
              <a:t>The kernels directive can be applied to regions containing multiple loop nests</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a:xfrm>
            <a:off x="419641" y="1188030"/>
            <a:ext cx="9976104" cy="525463"/>
          </a:xfrm>
        </p:spPr>
        <p:txBody>
          <a:bodyPr/>
          <a:lstStyle/>
          <a:p>
            <a:r>
              <a:rPr lang="en-US" dirty="0"/>
              <a:t>Compiler directed parallelization</a:t>
            </a:r>
          </a:p>
        </p:txBody>
      </p:sp>
      <p:sp>
        <p:nvSpPr>
          <p:cNvPr id="6" name="Rectangle 5">
            <a:extLst>
              <a:ext uri="{FF2B5EF4-FFF2-40B4-BE49-F238E27FC236}">
                <a16:creationId xmlns:a16="http://schemas.microsoft.com/office/drawing/2014/main" id="{5D8825B9-2F6D-4E22-B82D-6B58CBC619DF}"/>
              </a:ext>
            </a:extLst>
          </p:cNvPr>
          <p:cNvSpPr/>
          <p:nvPr/>
        </p:nvSpPr>
        <p:spPr>
          <a:xfrm>
            <a:off x="404336" y="3269504"/>
            <a:ext cx="3528299" cy="2231560"/>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&lt;sequential code&gt;</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&lt;for loop&gt;</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&lt;for loop&gt;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grpSp>
        <p:nvGrpSpPr>
          <p:cNvPr id="7" name="Group 6">
            <a:extLst>
              <a:ext uri="{FF2B5EF4-FFF2-40B4-BE49-F238E27FC236}">
                <a16:creationId xmlns:a16="http://schemas.microsoft.com/office/drawing/2014/main" id="{C1F06CC9-BCD2-47E3-A238-2B143C802EB1}"/>
              </a:ext>
            </a:extLst>
          </p:cNvPr>
          <p:cNvGrpSpPr/>
          <p:nvPr/>
        </p:nvGrpSpPr>
        <p:grpSpPr>
          <a:xfrm rot="5400000">
            <a:off x="2653277" y="1720872"/>
            <a:ext cx="1176165" cy="1502231"/>
            <a:chOff x="6214891" y="3115992"/>
            <a:chExt cx="814388" cy="979896"/>
          </a:xfrm>
        </p:grpSpPr>
        <p:pic>
          <p:nvPicPr>
            <p:cNvPr id="8" name="Picture 7" descr="thinner_intel_chip.png">
              <a:extLst>
                <a:ext uri="{FF2B5EF4-FFF2-40B4-BE49-F238E27FC236}">
                  <a16:creationId xmlns:a16="http://schemas.microsoft.com/office/drawing/2014/main" id="{3E84B05E-D5EA-4F91-8BEE-326384B3405F}"/>
                </a:ext>
              </a:extLst>
            </p:cNvPr>
            <p:cNvPicPr preferRelativeResize="0">
              <a:picLocks/>
            </p:cNvPicPr>
            <p:nvPr/>
          </p:nvPicPr>
          <p:blipFill>
            <a:blip r:embed="rId3" cstate="email">
              <a:extLst>
                <a:ext uri="{28A0092B-C50C-407E-A947-70E740481C1C}">
                  <a14:useLocalDpi xmlns:a14="http://schemas.microsoft.com/office/drawing/2010/main"/>
                </a:ext>
              </a:extLst>
            </a:blip>
            <a:stretch>
              <a:fillRect/>
            </a:stretch>
          </p:blipFill>
          <p:spPr bwMode="auto">
            <a:xfrm>
              <a:off x="6214891" y="3115992"/>
              <a:ext cx="814388" cy="979896"/>
            </a:xfrm>
            <a:prstGeom prst="rect">
              <a:avLst/>
            </a:prstGeom>
            <a:noFill/>
            <a:ln w="9525">
              <a:noFill/>
              <a:miter lim="800000"/>
              <a:headEnd/>
              <a:tailEnd/>
            </a:ln>
          </p:spPr>
        </p:pic>
        <p:grpSp>
          <p:nvGrpSpPr>
            <p:cNvPr id="9" name="Group 8">
              <a:extLst>
                <a:ext uri="{FF2B5EF4-FFF2-40B4-BE49-F238E27FC236}">
                  <a16:creationId xmlns:a16="http://schemas.microsoft.com/office/drawing/2014/main" id="{4FB4D312-9FC6-40D9-8F5F-C0DE227E1A0A}"/>
                </a:ext>
              </a:extLst>
            </p:cNvPr>
            <p:cNvGrpSpPr/>
            <p:nvPr/>
          </p:nvGrpSpPr>
          <p:grpSpPr>
            <a:xfrm>
              <a:off x="6336800" y="3234934"/>
              <a:ext cx="552730" cy="741364"/>
              <a:chOff x="588414" y="2693311"/>
              <a:chExt cx="552730" cy="741364"/>
            </a:xfrm>
          </p:grpSpPr>
          <p:sp>
            <p:nvSpPr>
              <p:cNvPr id="10" name="Rounded Rectangle 8">
                <a:extLst>
                  <a:ext uri="{FF2B5EF4-FFF2-40B4-BE49-F238E27FC236}">
                    <a16:creationId xmlns:a16="http://schemas.microsoft.com/office/drawing/2014/main" id="{498F39A0-A589-4D99-A7C5-E4314C6F514B}"/>
                  </a:ext>
                </a:extLst>
              </p:cNvPr>
              <p:cNvSpPr/>
              <p:nvPr/>
            </p:nvSpPr>
            <p:spPr bwMode="auto">
              <a:xfrm rot="5400000">
                <a:off x="915485" y="2676134"/>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1" name="Rounded Rectangle 9">
                <a:extLst>
                  <a:ext uri="{FF2B5EF4-FFF2-40B4-BE49-F238E27FC236}">
                    <a16:creationId xmlns:a16="http://schemas.microsoft.com/office/drawing/2014/main" id="{73BFC2D8-519E-48BC-9C67-BDFC0C8C84C3}"/>
                  </a:ext>
                </a:extLst>
              </p:cNvPr>
              <p:cNvSpPr/>
              <p:nvPr/>
            </p:nvSpPr>
            <p:spPr bwMode="auto">
              <a:xfrm rot="5400000">
                <a:off x="915485" y="3209017"/>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2" name="Rounded Rectangle 10">
                <a:extLst>
                  <a:ext uri="{FF2B5EF4-FFF2-40B4-BE49-F238E27FC236}">
                    <a16:creationId xmlns:a16="http://schemas.microsoft.com/office/drawing/2014/main" id="{3C4EC221-951F-419D-B955-11D5B82DF50E}"/>
                  </a:ext>
                </a:extLst>
              </p:cNvPr>
              <p:cNvSpPr/>
              <p:nvPr/>
            </p:nvSpPr>
            <p:spPr bwMode="auto">
              <a:xfrm rot="5400000">
                <a:off x="605591" y="2676134"/>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3" name="Rounded Rectangle 11">
                <a:extLst>
                  <a:ext uri="{FF2B5EF4-FFF2-40B4-BE49-F238E27FC236}">
                    <a16:creationId xmlns:a16="http://schemas.microsoft.com/office/drawing/2014/main" id="{20CF907C-445F-4413-926F-978111576A43}"/>
                  </a:ext>
                </a:extLst>
              </p:cNvPr>
              <p:cNvSpPr/>
              <p:nvPr/>
            </p:nvSpPr>
            <p:spPr bwMode="auto">
              <a:xfrm rot="5400000">
                <a:off x="915485" y="2944711"/>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4" name="Rounded Rectangle 12">
                <a:extLst>
                  <a:ext uri="{FF2B5EF4-FFF2-40B4-BE49-F238E27FC236}">
                    <a16:creationId xmlns:a16="http://schemas.microsoft.com/office/drawing/2014/main" id="{C3852A91-165A-49DA-98C0-1A6F0127158E}"/>
                  </a:ext>
                </a:extLst>
              </p:cNvPr>
              <p:cNvSpPr/>
              <p:nvPr/>
            </p:nvSpPr>
            <p:spPr bwMode="auto">
              <a:xfrm rot="5400000">
                <a:off x="605591" y="3209017"/>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5" name="Rounded Rectangle 13">
                <a:extLst>
                  <a:ext uri="{FF2B5EF4-FFF2-40B4-BE49-F238E27FC236}">
                    <a16:creationId xmlns:a16="http://schemas.microsoft.com/office/drawing/2014/main" id="{79D02177-170B-4392-B76C-FE0C3839C49D}"/>
                  </a:ext>
                </a:extLst>
              </p:cNvPr>
              <p:cNvSpPr/>
              <p:nvPr/>
            </p:nvSpPr>
            <p:spPr bwMode="auto">
              <a:xfrm rot="5400000">
                <a:off x="605591" y="2944711"/>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grpSp>
      </p:grpSp>
      <p:grpSp>
        <p:nvGrpSpPr>
          <p:cNvPr id="16" name="Group 15">
            <a:extLst>
              <a:ext uri="{FF2B5EF4-FFF2-40B4-BE49-F238E27FC236}">
                <a16:creationId xmlns:a16="http://schemas.microsoft.com/office/drawing/2014/main" id="{FBDA8B2F-E85D-4277-8DF9-32D1E541BE3E}"/>
              </a:ext>
            </a:extLst>
          </p:cNvPr>
          <p:cNvGrpSpPr/>
          <p:nvPr/>
        </p:nvGrpSpPr>
        <p:grpSpPr>
          <a:xfrm>
            <a:off x="2608472" y="3083981"/>
            <a:ext cx="1167940" cy="601567"/>
            <a:chOff x="2561203" y="2622278"/>
            <a:chExt cx="1167939" cy="601567"/>
          </a:xfrm>
          <a:effectLst/>
        </p:grpSpPr>
        <p:grpSp>
          <p:nvGrpSpPr>
            <p:cNvPr id="17" name="Group 16">
              <a:extLst>
                <a:ext uri="{FF2B5EF4-FFF2-40B4-BE49-F238E27FC236}">
                  <a16:creationId xmlns:a16="http://schemas.microsoft.com/office/drawing/2014/main" id="{3E498D19-4C98-4C69-8BB8-D8988C2FA146}"/>
                </a:ext>
              </a:extLst>
            </p:cNvPr>
            <p:cNvGrpSpPr/>
            <p:nvPr/>
          </p:nvGrpSpPr>
          <p:grpSpPr>
            <a:xfrm flipH="1">
              <a:off x="2561203" y="2622278"/>
              <a:ext cx="584526" cy="601567"/>
              <a:chOff x="5802489" y="2978150"/>
              <a:chExt cx="648359" cy="250472"/>
            </a:xfrm>
          </p:grpSpPr>
          <p:cxnSp>
            <p:nvCxnSpPr>
              <p:cNvPr id="22" name="Straight Arrow Connector 21">
                <a:extLst>
                  <a:ext uri="{FF2B5EF4-FFF2-40B4-BE49-F238E27FC236}">
                    <a16:creationId xmlns:a16="http://schemas.microsoft.com/office/drawing/2014/main" id="{D9B2C0AA-C6C4-444F-AE17-7BAF578F28BA}"/>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3" name="Straight Arrow Connector 22">
                <a:extLst>
                  <a:ext uri="{FF2B5EF4-FFF2-40B4-BE49-F238E27FC236}">
                    <a16:creationId xmlns:a16="http://schemas.microsoft.com/office/drawing/2014/main" id="{1E5092CC-1A9F-4BCF-A3A7-B2BDAC71AFFC}"/>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4" name="Straight Arrow Connector 23">
                <a:extLst>
                  <a:ext uri="{FF2B5EF4-FFF2-40B4-BE49-F238E27FC236}">
                    <a16:creationId xmlns:a16="http://schemas.microsoft.com/office/drawing/2014/main" id="{709A2749-F416-44A8-97B5-CADBE3F88C6E}"/>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grpSp>
        <p:grpSp>
          <p:nvGrpSpPr>
            <p:cNvPr id="18" name="Group 17">
              <a:extLst>
                <a:ext uri="{FF2B5EF4-FFF2-40B4-BE49-F238E27FC236}">
                  <a16:creationId xmlns:a16="http://schemas.microsoft.com/office/drawing/2014/main" id="{A2ACC768-2B97-4E78-B780-91CFBBFF8E50}"/>
                </a:ext>
              </a:extLst>
            </p:cNvPr>
            <p:cNvGrpSpPr/>
            <p:nvPr/>
          </p:nvGrpSpPr>
          <p:grpSpPr>
            <a:xfrm>
              <a:off x="3144616" y="2622278"/>
              <a:ext cx="584526" cy="601567"/>
              <a:chOff x="5802489" y="2978150"/>
              <a:chExt cx="648359" cy="250472"/>
            </a:xfrm>
          </p:grpSpPr>
          <p:cxnSp>
            <p:nvCxnSpPr>
              <p:cNvPr id="19" name="Straight Arrow Connector 18">
                <a:extLst>
                  <a:ext uri="{FF2B5EF4-FFF2-40B4-BE49-F238E27FC236}">
                    <a16:creationId xmlns:a16="http://schemas.microsoft.com/office/drawing/2014/main" id="{231FD8A1-9229-4FDC-A988-E9D475BB9073}"/>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0" name="Straight Arrow Connector 19">
                <a:extLst>
                  <a:ext uri="{FF2B5EF4-FFF2-40B4-BE49-F238E27FC236}">
                    <a16:creationId xmlns:a16="http://schemas.microsoft.com/office/drawing/2014/main" id="{B5C316B0-A705-4366-AC00-0448B0D979F2}"/>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1" name="Straight Arrow Connector 20">
                <a:extLst>
                  <a:ext uri="{FF2B5EF4-FFF2-40B4-BE49-F238E27FC236}">
                    <a16:creationId xmlns:a16="http://schemas.microsoft.com/office/drawing/2014/main" id="{A6333884-9034-4754-9FF4-ACA209DBCF3B}"/>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grpSp>
      </p:grpSp>
      <p:sp>
        <p:nvSpPr>
          <p:cNvPr id="25" name="Arc 24">
            <a:extLst>
              <a:ext uri="{FF2B5EF4-FFF2-40B4-BE49-F238E27FC236}">
                <a16:creationId xmlns:a16="http://schemas.microsoft.com/office/drawing/2014/main" id="{37F2D6C7-EBE4-4891-AF39-3CF18D679039}"/>
              </a:ext>
            </a:extLst>
          </p:cNvPr>
          <p:cNvSpPr/>
          <p:nvPr/>
        </p:nvSpPr>
        <p:spPr>
          <a:xfrm>
            <a:off x="1161144" y="2928089"/>
            <a:ext cx="2032392" cy="1580411"/>
          </a:xfrm>
          <a:prstGeom prst="arc">
            <a:avLst>
              <a:gd name="adj1" fmla="val 21483458"/>
              <a:gd name="adj2" fmla="val 5345193"/>
            </a:avLst>
          </a:prstGeom>
          <a:ln w="19050">
            <a:solidFill>
              <a:srgbClr val="0C4E9B"/>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a:extLst>
              <a:ext uri="{FF2B5EF4-FFF2-40B4-BE49-F238E27FC236}">
                <a16:creationId xmlns:a16="http://schemas.microsoft.com/office/drawing/2014/main" id="{D580EC15-A7C1-4938-8FDC-622F5A96E601}"/>
              </a:ext>
            </a:extLst>
          </p:cNvPr>
          <p:cNvSpPr txBox="1"/>
          <p:nvPr/>
        </p:nvSpPr>
        <p:spPr>
          <a:xfrm>
            <a:off x="2430359" y="1654425"/>
            <a:ext cx="1608133"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dirty="0">
                <a:solidFill>
                  <a:schemeClr val="bg1"/>
                </a:solidFill>
              </a:rPr>
              <a:t>Parallel Hardware</a:t>
            </a:r>
          </a:p>
        </p:txBody>
      </p:sp>
      <p:pic>
        <p:nvPicPr>
          <p:cNvPr id="27" name="Picture 26" descr="thinner_intel_chip.png">
            <a:extLst>
              <a:ext uri="{FF2B5EF4-FFF2-40B4-BE49-F238E27FC236}">
                <a16:creationId xmlns:a16="http://schemas.microsoft.com/office/drawing/2014/main" id="{C6763AD5-74E4-482B-8EA2-D340124DC864}"/>
              </a:ext>
            </a:extLst>
          </p:cNvPr>
          <p:cNvPicPr preferRelativeResize="0">
            <a:picLocks/>
          </p:cNvPicPr>
          <p:nvPr/>
        </p:nvPicPr>
        <p:blipFill>
          <a:blip r:embed="rId3" cstate="email">
            <a:extLst>
              <a:ext uri="{28A0092B-C50C-407E-A947-70E740481C1C}">
                <a14:useLocalDpi xmlns:a14="http://schemas.microsoft.com/office/drawing/2010/main"/>
              </a:ext>
            </a:extLst>
          </a:blip>
          <a:stretch>
            <a:fillRect/>
          </a:stretch>
        </p:blipFill>
        <p:spPr bwMode="auto">
          <a:xfrm rot="5400000">
            <a:off x="437907" y="1960049"/>
            <a:ext cx="542022" cy="550602"/>
          </a:xfrm>
          <a:prstGeom prst="rect">
            <a:avLst/>
          </a:prstGeom>
          <a:noFill/>
          <a:ln w="9525">
            <a:noFill/>
            <a:miter lim="800000"/>
            <a:headEnd/>
            <a:tailEnd/>
          </a:ln>
        </p:spPr>
      </p:pic>
      <p:sp>
        <p:nvSpPr>
          <p:cNvPr id="28" name="Rounded Rectangle 9">
            <a:extLst>
              <a:ext uri="{FF2B5EF4-FFF2-40B4-BE49-F238E27FC236}">
                <a16:creationId xmlns:a16="http://schemas.microsoft.com/office/drawing/2014/main" id="{2460F8D3-E24D-4027-9313-28D4D5716607}"/>
              </a:ext>
            </a:extLst>
          </p:cNvPr>
          <p:cNvSpPr/>
          <p:nvPr/>
        </p:nvSpPr>
        <p:spPr bwMode="auto">
          <a:xfrm rot="10800000">
            <a:off x="551560" y="2059994"/>
            <a:ext cx="319612" cy="350711"/>
          </a:xfrm>
          <a:prstGeom prst="roundRect">
            <a:avLst>
              <a:gd name="adj" fmla="val 5203"/>
            </a:avLst>
          </a:prstGeom>
          <a:gradFill>
            <a:gsLst>
              <a:gs pos="67000">
                <a:srgbClr val="C00000"/>
              </a:gs>
              <a:gs pos="6000">
                <a:srgbClr val="FF0000"/>
              </a:gs>
              <a:gs pos="91000">
                <a:srgbClr val="800000"/>
              </a:gs>
              <a:gs pos="100000">
                <a:srgbClr val="C00000"/>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29" name="TextBox 28">
            <a:extLst>
              <a:ext uri="{FF2B5EF4-FFF2-40B4-BE49-F238E27FC236}">
                <a16:creationId xmlns:a16="http://schemas.microsoft.com/office/drawing/2014/main" id="{F3CDDC02-E564-4F8C-86C2-642513CD99BF}"/>
              </a:ext>
            </a:extLst>
          </p:cNvPr>
          <p:cNvSpPr txBox="1"/>
          <p:nvPr/>
        </p:nvSpPr>
        <p:spPr>
          <a:xfrm>
            <a:off x="419641" y="1717681"/>
            <a:ext cx="564578"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dirty="0">
                <a:solidFill>
                  <a:schemeClr val="bg1"/>
                </a:solidFill>
              </a:rPr>
              <a:t>CPU</a:t>
            </a:r>
          </a:p>
        </p:txBody>
      </p:sp>
      <p:sp>
        <p:nvSpPr>
          <p:cNvPr id="30" name="Arc 29">
            <a:extLst>
              <a:ext uri="{FF2B5EF4-FFF2-40B4-BE49-F238E27FC236}">
                <a16:creationId xmlns:a16="http://schemas.microsoft.com/office/drawing/2014/main" id="{F67F2620-596E-41D9-861F-54A8C1E4DEAB}"/>
              </a:ext>
            </a:extLst>
          </p:cNvPr>
          <p:cNvSpPr/>
          <p:nvPr/>
        </p:nvSpPr>
        <p:spPr>
          <a:xfrm flipH="1">
            <a:off x="687820" y="1559568"/>
            <a:ext cx="828675" cy="2125980"/>
          </a:xfrm>
          <a:prstGeom prst="arc">
            <a:avLst>
              <a:gd name="adj1" fmla="val 21483458"/>
              <a:gd name="adj2" fmla="val 4261655"/>
            </a:avLst>
          </a:prstGeom>
          <a:ln w="19050">
            <a:solidFill>
              <a:srgbClr val="C0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B6CF3E90-E94B-4B41-8B01-14C3EA2F7DAC}"/>
              </a:ext>
            </a:extLst>
          </p:cNvPr>
          <p:cNvSpPr/>
          <p:nvPr/>
        </p:nvSpPr>
        <p:spPr>
          <a:xfrm>
            <a:off x="653050" y="2543180"/>
            <a:ext cx="73939" cy="80976"/>
          </a:xfrm>
          <a:prstGeom prst="triangle">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c 31">
            <a:extLst>
              <a:ext uri="{FF2B5EF4-FFF2-40B4-BE49-F238E27FC236}">
                <a16:creationId xmlns:a16="http://schemas.microsoft.com/office/drawing/2014/main" id="{ED3AA26A-AA13-476E-9060-57046D9C9CAB}"/>
              </a:ext>
            </a:extLst>
          </p:cNvPr>
          <p:cNvSpPr/>
          <p:nvPr/>
        </p:nvSpPr>
        <p:spPr>
          <a:xfrm>
            <a:off x="1165668" y="2354356"/>
            <a:ext cx="2032392" cy="2660440"/>
          </a:xfrm>
          <a:prstGeom prst="arc">
            <a:avLst>
              <a:gd name="adj1" fmla="val 21483458"/>
              <a:gd name="adj2" fmla="val 5404305"/>
            </a:avLst>
          </a:prstGeom>
          <a:ln w="19050">
            <a:solidFill>
              <a:srgbClr val="0C4E9B"/>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33" name="Group 32">
            <a:extLst>
              <a:ext uri="{FF2B5EF4-FFF2-40B4-BE49-F238E27FC236}">
                <a16:creationId xmlns:a16="http://schemas.microsoft.com/office/drawing/2014/main" id="{F00A8380-46DD-450D-8419-598CCCA7E7CF}"/>
              </a:ext>
            </a:extLst>
          </p:cNvPr>
          <p:cNvGrpSpPr/>
          <p:nvPr/>
        </p:nvGrpSpPr>
        <p:grpSpPr>
          <a:xfrm>
            <a:off x="2614359" y="3088215"/>
            <a:ext cx="1167940" cy="601567"/>
            <a:chOff x="2561203" y="2622278"/>
            <a:chExt cx="1167939" cy="601567"/>
          </a:xfrm>
          <a:effectLst/>
        </p:grpSpPr>
        <p:grpSp>
          <p:nvGrpSpPr>
            <p:cNvPr id="34" name="Group 33">
              <a:extLst>
                <a:ext uri="{FF2B5EF4-FFF2-40B4-BE49-F238E27FC236}">
                  <a16:creationId xmlns:a16="http://schemas.microsoft.com/office/drawing/2014/main" id="{34180BC7-3695-4006-BE6D-6926A175B6B9}"/>
                </a:ext>
              </a:extLst>
            </p:cNvPr>
            <p:cNvGrpSpPr/>
            <p:nvPr/>
          </p:nvGrpSpPr>
          <p:grpSpPr>
            <a:xfrm flipH="1">
              <a:off x="2561203" y="2622278"/>
              <a:ext cx="584526" cy="601567"/>
              <a:chOff x="5802489" y="2978150"/>
              <a:chExt cx="648359" cy="250472"/>
            </a:xfrm>
          </p:grpSpPr>
          <p:cxnSp>
            <p:nvCxnSpPr>
              <p:cNvPr id="39" name="Straight Arrow Connector 38">
                <a:extLst>
                  <a:ext uri="{FF2B5EF4-FFF2-40B4-BE49-F238E27FC236}">
                    <a16:creationId xmlns:a16="http://schemas.microsoft.com/office/drawing/2014/main" id="{422C9C8B-6735-4DC5-8DB0-2E8EDB56EA56}"/>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40" name="Straight Arrow Connector 39">
                <a:extLst>
                  <a:ext uri="{FF2B5EF4-FFF2-40B4-BE49-F238E27FC236}">
                    <a16:creationId xmlns:a16="http://schemas.microsoft.com/office/drawing/2014/main" id="{62305E2E-D6B8-47DC-9495-1692AAC15073}"/>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41" name="Straight Arrow Connector 40">
                <a:extLst>
                  <a:ext uri="{FF2B5EF4-FFF2-40B4-BE49-F238E27FC236}">
                    <a16:creationId xmlns:a16="http://schemas.microsoft.com/office/drawing/2014/main" id="{1610F314-EFFF-4F46-80EE-FD8BEF00D3E0}"/>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grpSp>
        <p:grpSp>
          <p:nvGrpSpPr>
            <p:cNvPr id="35" name="Group 34">
              <a:extLst>
                <a:ext uri="{FF2B5EF4-FFF2-40B4-BE49-F238E27FC236}">
                  <a16:creationId xmlns:a16="http://schemas.microsoft.com/office/drawing/2014/main" id="{970CA357-D717-4754-A258-E70EC0CF03D1}"/>
                </a:ext>
              </a:extLst>
            </p:cNvPr>
            <p:cNvGrpSpPr/>
            <p:nvPr/>
          </p:nvGrpSpPr>
          <p:grpSpPr>
            <a:xfrm>
              <a:off x="3144616" y="2622278"/>
              <a:ext cx="584526" cy="601567"/>
              <a:chOff x="5802489" y="2978150"/>
              <a:chExt cx="648359" cy="250472"/>
            </a:xfrm>
          </p:grpSpPr>
          <p:cxnSp>
            <p:nvCxnSpPr>
              <p:cNvPr id="36" name="Straight Arrow Connector 35">
                <a:extLst>
                  <a:ext uri="{FF2B5EF4-FFF2-40B4-BE49-F238E27FC236}">
                    <a16:creationId xmlns:a16="http://schemas.microsoft.com/office/drawing/2014/main" id="{188513AA-4A62-4BE7-9254-734002C17B0A}"/>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37" name="Straight Arrow Connector 36">
                <a:extLst>
                  <a:ext uri="{FF2B5EF4-FFF2-40B4-BE49-F238E27FC236}">
                    <a16:creationId xmlns:a16="http://schemas.microsoft.com/office/drawing/2014/main" id="{6780C4DE-3286-46F6-8FFC-286C7F83EB9F}"/>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38" name="Straight Arrow Connector 37">
                <a:extLst>
                  <a:ext uri="{FF2B5EF4-FFF2-40B4-BE49-F238E27FC236}">
                    <a16:creationId xmlns:a16="http://schemas.microsoft.com/office/drawing/2014/main" id="{104080DB-2F71-42DE-AA7F-C209BDE28293}"/>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grpSp>
      </p:grpSp>
    </p:spTree>
    <p:extLst>
      <p:ext uri="{BB962C8B-B14F-4D97-AF65-F5344CB8AC3E}">
        <p14:creationId xmlns:p14="http://schemas.microsoft.com/office/powerpoint/2010/main" val="589041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kernels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Parallelizing a single loop</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554070" y="2103035"/>
            <a:ext cx="5831341" cy="3718925"/>
          </a:xfrm>
        </p:spPr>
        <p:txBody>
          <a:bodyPr/>
          <a:lstStyle/>
          <a:p>
            <a:r>
              <a:rPr lang="en-US" dirty="0"/>
              <a:t>In this example, the kernels directive applies to the next for loop</a:t>
            </a:r>
          </a:p>
          <a:p>
            <a:r>
              <a:rPr lang="en-US" dirty="0"/>
              <a:t>The compiler will take the loop, and attempt to parallelize it on the parallel hardware</a:t>
            </a:r>
          </a:p>
          <a:p>
            <a:r>
              <a:rPr lang="en-US" dirty="0"/>
              <a:t>The compiler will also attempt to optimize the loop</a:t>
            </a:r>
          </a:p>
          <a:p>
            <a:r>
              <a:rPr lang="en-US" dirty="0"/>
              <a:t>If the compiler decides that the loop is not parallelizable, it will not parallelize the loop</a:t>
            </a:r>
          </a:p>
        </p:txBody>
      </p:sp>
      <p:sp>
        <p:nvSpPr>
          <p:cNvPr id="10" name="Rectangle: Top Corners Snipped 9">
            <a:extLst>
              <a:ext uri="{FF2B5EF4-FFF2-40B4-BE49-F238E27FC236}">
                <a16:creationId xmlns:a16="http://schemas.microsoft.com/office/drawing/2014/main" id="{F057C3C2-5BB2-4B42-A040-6CBB368C3847}"/>
              </a:ext>
            </a:extLst>
          </p:cNvPr>
          <p:cNvSpPr/>
          <p:nvPr/>
        </p:nvSpPr>
        <p:spPr>
          <a:xfrm>
            <a:off x="420243" y="1844639"/>
            <a:ext cx="1014443"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
        <p:nvSpPr>
          <p:cNvPr id="11" name="Rectangle 10">
            <a:extLst>
              <a:ext uri="{FF2B5EF4-FFF2-40B4-BE49-F238E27FC236}">
                <a16:creationId xmlns:a16="http://schemas.microsoft.com/office/drawing/2014/main" id="{09F8A6C7-DF5A-43AE-B33A-E1C7CE5CC65C}"/>
              </a:ext>
            </a:extLst>
          </p:cNvPr>
          <p:cNvSpPr/>
          <p:nvPr/>
        </p:nvSpPr>
        <p:spPr>
          <a:xfrm>
            <a:off x="439647" y="2205596"/>
            <a:ext cx="3860899" cy="828780"/>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a:t>
            </a:r>
            <a:endParaRPr lang="en-US" i="1"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N; </a:t>
            </a:r>
            <a:r>
              <a:rPr lang="en-US" dirty="0" err="1">
                <a:solidFill>
                  <a:schemeClr val="bg1"/>
                </a:solidFill>
                <a:latin typeface="Consolas" panose="020B0609020204030204" pitchFamily="49" charset="0"/>
                <a:cs typeface="Courier New" panose="02070309020205020404" pitchFamily="49" charset="0"/>
              </a:rPr>
              <a:t>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p:txBody>
      </p:sp>
      <p:grpSp>
        <p:nvGrpSpPr>
          <p:cNvPr id="3" name="Group 2">
            <a:extLst>
              <a:ext uri="{FF2B5EF4-FFF2-40B4-BE49-F238E27FC236}">
                <a16:creationId xmlns:a16="http://schemas.microsoft.com/office/drawing/2014/main" id="{26C57288-0C31-407B-AD50-760666166D93}"/>
              </a:ext>
            </a:extLst>
          </p:cNvPr>
          <p:cNvGrpSpPr/>
          <p:nvPr/>
        </p:nvGrpSpPr>
        <p:grpSpPr>
          <a:xfrm>
            <a:off x="439647" y="3290010"/>
            <a:ext cx="3889476" cy="1824889"/>
            <a:chOff x="420595" y="3697514"/>
            <a:chExt cx="3889476" cy="1824889"/>
          </a:xfrm>
        </p:grpSpPr>
        <p:sp>
          <p:nvSpPr>
            <p:cNvPr id="12" name="Rectangle: Top Corners Snipped 11">
              <a:extLst>
                <a:ext uri="{FF2B5EF4-FFF2-40B4-BE49-F238E27FC236}">
                  <a16:creationId xmlns:a16="http://schemas.microsoft.com/office/drawing/2014/main" id="{3B5E2909-7DC4-463D-A1F5-7C3652037931}"/>
                </a:ext>
              </a:extLst>
            </p:cNvPr>
            <p:cNvSpPr/>
            <p:nvPr/>
          </p:nvSpPr>
          <p:spPr>
            <a:xfrm>
              <a:off x="420595" y="3697514"/>
              <a:ext cx="1014443" cy="358920"/>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3" name="Rectangle 12">
              <a:extLst>
                <a:ext uri="{FF2B5EF4-FFF2-40B4-BE49-F238E27FC236}">
                  <a16:creationId xmlns:a16="http://schemas.microsoft.com/office/drawing/2014/main" id="{8600A80F-F905-4AC6-9CBF-3F215115E950}"/>
                </a:ext>
              </a:extLst>
            </p:cNvPr>
            <p:cNvSpPr/>
            <p:nvPr/>
          </p:nvSpPr>
          <p:spPr>
            <a:xfrm>
              <a:off x="439647" y="4066322"/>
              <a:ext cx="3870424" cy="1456081"/>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a:t>
              </a:r>
              <a:endParaRPr lang="en-US" i="1"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a:t>
              </a:r>
              <a:r>
                <a:rPr lang="en-US" dirty="0">
                  <a:solidFill>
                    <a:srgbClr val="A64CFF"/>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i="1" dirty="0">
                <a:solidFill>
                  <a:srgbClr val="8E4000"/>
                </a:solidFill>
                <a:latin typeface="Consolas" panose="020B0609020204030204" pitchFamily="49" charset="0"/>
                <a:cs typeface="Courier New" panose="02070309020205020404" pitchFamily="49" charset="0"/>
              </a:endParaRPr>
            </a:p>
          </p:txBody>
        </p:sp>
      </p:grpSp>
    </p:spTree>
    <p:extLst>
      <p:ext uri="{BB962C8B-B14F-4D97-AF65-F5344CB8AC3E}">
        <p14:creationId xmlns:p14="http://schemas.microsoft.com/office/powerpoint/2010/main" val="128573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kernels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Parallelizing many loops</a:t>
            </a:r>
          </a:p>
        </p:txBody>
      </p:sp>
      <p:sp>
        <p:nvSpPr>
          <p:cNvPr id="7" name="Content Placeholder 2">
            <a:extLst>
              <a:ext uri="{FF2B5EF4-FFF2-40B4-BE49-F238E27FC236}">
                <a16:creationId xmlns:a16="http://schemas.microsoft.com/office/drawing/2014/main" id="{FE6D24DE-B8A5-4618-B9FE-049F96A0BDBB}"/>
              </a:ext>
            </a:extLst>
          </p:cNvPr>
          <p:cNvSpPr>
            <a:spLocks noGrp="1"/>
          </p:cNvSpPr>
          <p:nvPr>
            <p:ph idx="1"/>
          </p:nvPr>
        </p:nvSpPr>
        <p:spPr>
          <a:xfrm>
            <a:off x="4634752" y="1778961"/>
            <a:ext cx="5831341" cy="3718925"/>
          </a:xfrm>
        </p:spPr>
        <p:txBody>
          <a:bodyPr/>
          <a:lstStyle/>
          <a:p>
            <a:r>
              <a:rPr lang="en-US" dirty="0"/>
              <a:t>In this example, we mark a region of code with the kernels directive</a:t>
            </a:r>
          </a:p>
          <a:p>
            <a:r>
              <a:rPr lang="en-US" dirty="0"/>
              <a:t>The kernels region is defined by the </a:t>
            </a:r>
            <a:r>
              <a:rPr lang="en-US" b="1" dirty="0"/>
              <a:t>curly braces</a:t>
            </a:r>
            <a:r>
              <a:rPr lang="en-US" dirty="0"/>
              <a:t> in C/C++, and the </a:t>
            </a:r>
            <a:r>
              <a:rPr lang="en-US" b="1" dirty="0"/>
              <a:t>!$</a:t>
            </a:r>
            <a:r>
              <a:rPr lang="en-US" b="1" dirty="0" err="1"/>
              <a:t>acc</a:t>
            </a:r>
            <a:r>
              <a:rPr lang="en-US" b="1" dirty="0"/>
              <a:t> kernels </a:t>
            </a:r>
            <a:r>
              <a:rPr lang="en-US" dirty="0"/>
              <a:t>and </a:t>
            </a:r>
            <a:r>
              <a:rPr lang="en-US" b="1" dirty="0"/>
              <a:t>!$</a:t>
            </a:r>
            <a:r>
              <a:rPr lang="en-US" b="1" dirty="0" err="1"/>
              <a:t>acc</a:t>
            </a:r>
            <a:r>
              <a:rPr lang="en-US" b="1" dirty="0"/>
              <a:t> end kernels </a:t>
            </a:r>
            <a:r>
              <a:rPr lang="en-US" dirty="0"/>
              <a:t>in Fortran</a:t>
            </a:r>
          </a:p>
          <a:p>
            <a:r>
              <a:rPr lang="en-US" dirty="0"/>
              <a:t>The compiler will attempt to parallelize all loops within the kernels region</a:t>
            </a:r>
          </a:p>
          <a:p>
            <a:r>
              <a:rPr lang="en-US" dirty="0"/>
              <a:t>Each loop can be parallelized/optimized in a different way</a:t>
            </a:r>
          </a:p>
        </p:txBody>
      </p:sp>
      <p:sp>
        <p:nvSpPr>
          <p:cNvPr id="13" name="Rectangle 12">
            <a:extLst>
              <a:ext uri="{FF2B5EF4-FFF2-40B4-BE49-F238E27FC236}">
                <a16:creationId xmlns:a16="http://schemas.microsoft.com/office/drawing/2014/main" id="{FB2B7F16-6684-42E0-A3D4-07272B8A399C}"/>
              </a:ext>
            </a:extLst>
          </p:cNvPr>
          <p:cNvSpPr/>
          <p:nvPr/>
        </p:nvSpPr>
        <p:spPr>
          <a:xfrm>
            <a:off x="758733" y="3718603"/>
            <a:ext cx="3637053" cy="1820186"/>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kernels</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3051FF"/>
                </a:solidFill>
                <a:latin typeface="Consolas" panose="020B0609020204030204" pitchFamily="49" charset="0"/>
                <a:cs typeface="Courier New" panose="02070309020205020404" pitchFamily="49" charset="0"/>
              </a:rPr>
              <a:t>	do</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sz="1400" dirty="0">
                <a:solidFill>
                  <a:srgbClr val="00B050"/>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a(</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 = </a:t>
            </a:r>
            <a:r>
              <a:rPr lang="en-US" sz="1400" dirty="0">
                <a:solidFill>
                  <a:srgbClr val="FF8738"/>
                </a:solidFill>
                <a:latin typeface="Consolas" panose="020B0609020204030204" pitchFamily="49" charset="0"/>
                <a:cs typeface="Courier New" panose="02070309020205020404" pitchFamily="49" charset="0"/>
              </a:rPr>
              <a:t>0</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endParaRPr lang="en-US" sz="1400" dirty="0">
              <a:solidFill>
                <a:srgbClr val="00B050"/>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3051FF"/>
                </a:solidFill>
                <a:latin typeface="Consolas" panose="020B0609020204030204" pitchFamily="49" charset="0"/>
                <a:cs typeface="Courier New" panose="02070309020205020404" pitchFamily="49" charset="0"/>
              </a:rPr>
              <a:t>	do</a:t>
            </a:r>
            <a:r>
              <a:rPr lang="en-US" sz="1400" dirty="0">
                <a:solidFill>
                  <a:schemeClr val="bg1"/>
                </a:solidFill>
                <a:latin typeface="Consolas" panose="020B0609020204030204" pitchFamily="49" charset="0"/>
                <a:cs typeface="Courier New" panose="02070309020205020404" pitchFamily="49" charset="0"/>
              </a:rPr>
              <a:t> j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M</a:t>
            </a:r>
          </a:p>
          <a:p>
            <a:pPr defTabSz="228600">
              <a:lnSpc>
                <a:spcPct val="90000"/>
              </a:lnSpc>
            </a:pPr>
            <a:r>
              <a:rPr lang="en-US" sz="1400" dirty="0">
                <a:solidFill>
                  <a:srgbClr val="00B050"/>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b(j) = </a:t>
            </a:r>
            <a:r>
              <a:rPr lang="en-US" sz="1400" dirty="0">
                <a:solidFill>
                  <a:srgbClr val="FF8738"/>
                </a:solidFill>
                <a:latin typeface="Consolas" panose="020B0609020204030204" pitchFamily="49" charset="0"/>
                <a:cs typeface="Courier New" panose="02070309020205020404" pitchFamily="49" charset="0"/>
              </a:rPr>
              <a:t>0</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3051FF"/>
                </a:solidFill>
                <a:latin typeface="Consolas" panose="020B0609020204030204" pitchFamily="49" charset="0"/>
                <a:cs typeface="Courier New" panose="02070309020205020404" pitchFamily="49" charset="0"/>
              </a:rPr>
              <a:t>	end do</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end kernels</a:t>
            </a:r>
            <a:endParaRPr lang="en-US" sz="1400" dirty="0">
              <a:solidFill>
                <a:schemeClr val="bg1"/>
              </a:solidFill>
              <a:latin typeface="Consolas" panose="020B0609020204030204" pitchFamily="49" charset="0"/>
              <a:cs typeface="Courier New" panose="02070309020205020404" pitchFamily="49" charset="0"/>
            </a:endParaRPr>
          </a:p>
        </p:txBody>
      </p:sp>
      <p:sp>
        <p:nvSpPr>
          <p:cNvPr id="14" name="Rectangle: Top Corners Snipped 13">
            <a:extLst>
              <a:ext uri="{FF2B5EF4-FFF2-40B4-BE49-F238E27FC236}">
                <a16:creationId xmlns:a16="http://schemas.microsoft.com/office/drawing/2014/main" id="{33F82975-E0DF-4D9F-93CA-4EB169CF6280}"/>
              </a:ext>
            </a:extLst>
          </p:cNvPr>
          <p:cNvSpPr/>
          <p:nvPr/>
        </p:nvSpPr>
        <p:spPr>
          <a:xfrm rot="16200000">
            <a:off x="-328237" y="4462464"/>
            <a:ext cx="1857378" cy="333375"/>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7" name="Rectangle 16">
            <a:extLst>
              <a:ext uri="{FF2B5EF4-FFF2-40B4-BE49-F238E27FC236}">
                <a16:creationId xmlns:a16="http://schemas.microsoft.com/office/drawing/2014/main" id="{5F168B6C-1AC9-4B7B-A3A7-AB9316ED8E8D}"/>
              </a:ext>
            </a:extLst>
          </p:cNvPr>
          <p:cNvSpPr/>
          <p:nvPr/>
        </p:nvSpPr>
        <p:spPr>
          <a:xfrm>
            <a:off x="758733" y="1713493"/>
            <a:ext cx="3637053" cy="182018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kernels</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accent1">
                    <a:lumMod val="75000"/>
                    <a:lumOff val="25000"/>
                  </a:schemeClr>
                </a:solidFill>
                <a:latin typeface="Consolas" panose="020B0609020204030204" pitchFamily="49" charset="0"/>
                <a:cs typeface="Courier New" panose="02070309020205020404" pitchFamily="49" charset="0"/>
              </a:rPr>
              <a:t>	</a:t>
            </a:r>
            <a:r>
              <a:rPr lang="en-US" sz="1400" dirty="0">
                <a:solidFill>
                  <a:srgbClr val="3051FF"/>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 &lt; N; </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rgbClr val="00B050"/>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a[</a:t>
            </a:r>
            <a:r>
              <a:rPr lang="en-US" sz="1400" dirty="0" err="1">
                <a:solidFill>
                  <a:schemeClr val="bg1"/>
                </a:solidFill>
                <a:latin typeface="Consolas" panose="020B0609020204030204" pitchFamily="49" charset="0"/>
                <a:cs typeface="Courier New" panose="02070309020205020404" pitchFamily="49" charset="0"/>
              </a:rPr>
              <a:t>i</a:t>
            </a:r>
            <a:r>
              <a:rPr lang="en-US" sz="1400" dirty="0">
                <a:solidFill>
                  <a:schemeClr val="bg1"/>
                </a:solidFill>
                <a:latin typeface="Consolas" panose="020B0609020204030204" pitchFamily="49" charset="0"/>
                <a:cs typeface="Courier New" panose="02070309020205020404" pitchFamily="49" charset="0"/>
              </a:rPr>
              <a:t>]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rgbClr val="00B050"/>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accent1">
                    <a:lumMod val="75000"/>
                    <a:lumOff val="25000"/>
                  </a:schemeClr>
                </a:solidFill>
                <a:latin typeface="Consolas" panose="020B0609020204030204" pitchFamily="49" charset="0"/>
                <a:cs typeface="Courier New" panose="02070309020205020404" pitchFamily="49" charset="0"/>
              </a:rPr>
              <a:t>	</a:t>
            </a:r>
            <a:r>
              <a:rPr lang="en-US" sz="1400" dirty="0">
                <a:solidFill>
                  <a:srgbClr val="3051FF"/>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err="1">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j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j &lt; M; </a:t>
            </a:r>
            <a:r>
              <a:rPr lang="en-US" sz="1400" dirty="0" err="1">
                <a:solidFill>
                  <a:schemeClr val="bg1"/>
                </a:solidFill>
                <a:latin typeface="Consolas" panose="020B0609020204030204" pitchFamily="49" charset="0"/>
                <a:cs typeface="Courier New" panose="02070309020205020404" pitchFamily="49" charset="0"/>
              </a:rPr>
              <a:t>j</a:t>
            </a:r>
            <a:r>
              <a:rPr lang="en-US" sz="1400" dirty="0" err="1">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rgbClr val="00B050"/>
                </a:solidFill>
                <a:latin typeface="Consolas" panose="020B0609020204030204" pitchFamily="49" charset="0"/>
                <a:cs typeface="Courier New" panose="02070309020205020404" pitchFamily="49" charset="0"/>
              </a:rPr>
              <a:t>		</a:t>
            </a:r>
            <a:r>
              <a:rPr lang="en-US" sz="1400" dirty="0">
                <a:solidFill>
                  <a:schemeClr val="bg1"/>
                </a:solidFill>
                <a:latin typeface="Consolas" panose="020B0609020204030204" pitchFamily="49" charset="0"/>
                <a:cs typeface="Courier New" panose="02070309020205020404" pitchFamily="49" charset="0"/>
              </a:rPr>
              <a:t> b[j]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18" name="Rectangle: Top Corners Snipped 17">
            <a:extLst>
              <a:ext uri="{FF2B5EF4-FFF2-40B4-BE49-F238E27FC236}">
                <a16:creationId xmlns:a16="http://schemas.microsoft.com/office/drawing/2014/main" id="{C890A708-E03D-4FF9-9D1A-791E264F318F}"/>
              </a:ext>
            </a:extLst>
          </p:cNvPr>
          <p:cNvSpPr/>
          <p:nvPr/>
        </p:nvSpPr>
        <p:spPr>
          <a:xfrm rot="16200000">
            <a:off x="-328271" y="2457321"/>
            <a:ext cx="1857444" cy="333375"/>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Tree>
    <p:extLst>
      <p:ext uri="{BB962C8B-B14F-4D97-AF65-F5344CB8AC3E}">
        <p14:creationId xmlns:p14="http://schemas.microsoft.com/office/powerpoint/2010/main" val="3110978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animEffect transition="in" filter="fade">
                                      <p:cBhvr>
                                        <p:cTn id="17" dur="500"/>
                                        <p:tgtEl>
                                          <p:spTgt spid="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3" end="3"/>
                                            </p:txEl>
                                          </p:spTgt>
                                        </p:tgtEl>
                                        <p:attrNameLst>
                                          <p:attrName>style.visibility</p:attrName>
                                        </p:attrNameLst>
                                      </p:cBhvr>
                                      <p:to>
                                        <p:strVal val="visible"/>
                                      </p:to>
                                    </p:set>
                                    <p:animEffect transition="in" filter="fade">
                                      <p:cBhvr>
                                        <p:cTn id="22"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61F390EC-1C77-4AA1-A1F5-619528225887}"/>
              </a:ext>
            </a:extLst>
          </p:cNvPr>
          <p:cNvSpPr txBox="1"/>
          <p:nvPr/>
        </p:nvSpPr>
        <p:spPr>
          <a:xfrm>
            <a:off x="419641" y="2013532"/>
            <a:ext cx="4333766" cy="358251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a:t>
            </a:r>
            <a:r>
              <a:rPr lang="en-US" b="1" dirty="0">
                <a:solidFill>
                  <a:srgbClr val="8E4000"/>
                </a:solidFill>
                <a:latin typeface="Consolas" panose="020B0609020204030204" pitchFamily="49" charset="0"/>
              </a:rPr>
              <a:t>kernels</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rgbClr val="3051FF"/>
                </a:solidFill>
                <a:latin typeface="Consolas" panose="020B0609020204030204" pitchFamily="49" charset="0"/>
                <a:cs typeface="Courier New" panose="02070309020205020404" pitchFamily="49" charset="0"/>
              </a:rPr>
              <a:t>	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M;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 Else</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a:t>Expressing parallelism</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Compiler generated parallelism</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37664"/>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Arrow Connector 36">
            <a:extLst>
              <a:ext uri="{FF2B5EF4-FFF2-40B4-BE49-F238E27FC236}">
                <a16:creationId xmlns:a16="http://schemas.microsoft.com/office/drawing/2014/main" id="{D5CBCDEA-F550-4ED0-BD88-5011296ED47F}"/>
              </a:ext>
            </a:extLst>
          </p:cNvPr>
          <p:cNvCxnSpPr>
            <a:cxnSpLocks/>
          </p:cNvCxnSpPr>
          <p:nvPr/>
        </p:nvCxnSpPr>
        <p:spPr>
          <a:xfrm>
            <a:off x="6496313"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3E32E4A-1094-4F21-92CA-DD8E85E4BFCB}"/>
              </a:ext>
            </a:extLst>
          </p:cNvPr>
          <p:cNvCxnSpPr>
            <a:cxnSpLocks/>
          </p:cNvCxnSpPr>
          <p:nvPr/>
        </p:nvCxnSpPr>
        <p:spPr>
          <a:xfrm>
            <a:off x="7045008"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006AEAD9-D4C0-4AB9-A6BD-61447D68A946}"/>
              </a:ext>
            </a:extLst>
          </p:cNvPr>
          <p:cNvCxnSpPr>
            <a:cxnSpLocks/>
          </p:cNvCxnSpPr>
          <p:nvPr/>
        </p:nvCxnSpPr>
        <p:spPr>
          <a:xfrm>
            <a:off x="6225579"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A17B3E1-16CE-44CA-A542-AF512E3E9DC1}"/>
              </a:ext>
            </a:extLst>
          </p:cNvPr>
          <p:cNvCxnSpPr>
            <a:cxnSpLocks/>
          </p:cNvCxnSpPr>
          <p:nvPr/>
        </p:nvCxnSpPr>
        <p:spPr>
          <a:xfrm>
            <a:off x="7319992"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46EF9AC0-176A-4D2A-836F-45B8EE38BB77}"/>
              </a:ext>
            </a:extLst>
          </p:cNvPr>
          <p:cNvCxnSpPr>
            <a:cxnSpLocks/>
          </p:cNvCxnSpPr>
          <p:nvPr/>
        </p:nvCxnSpPr>
        <p:spPr>
          <a:xfrm>
            <a:off x="5955840"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9109BA6E-68CD-4A85-893C-9EDA79006C41}"/>
              </a:ext>
            </a:extLst>
          </p:cNvPr>
          <p:cNvCxnSpPr>
            <a:cxnSpLocks/>
          </p:cNvCxnSpPr>
          <p:nvPr/>
        </p:nvCxnSpPr>
        <p:spPr>
          <a:xfrm>
            <a:off x="7594975"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68" name="Group 67">
            <a:extLst>
              <a:ext uri="{FF2B5EF4-FFF2-40B4-BE49-F238E27FC236}">
                <a16:creationId xmlns:a16="http://schemas.microsoft.com/office/drawing/2014/main" id="{5B4718B0-FC12-4778-8E29-DB826CD6EFAE}"/>
              </a:ext>
            </a:extLst>
          </p:cNvPr>
          <p:cNvGrpSpPr/>
          <p:nvPr/>
        </p:nvGrpSpPr>
        <p:grpSpPr>
          <a:xfrm>
            <a:off x="8099190" y="1493334"/>
            <a:ext cx="2473377" cy="1243084"/>
            <a:chOff x="5538866" y="1245283"/>
            <a:chExt cx="2473377" cy="1243084"/>
          </a:xfrm>
        </p:grpSpPr>
        <p:sp>
          <p:nvSpPr>
            <p:cNvPr id="69" name="Rectangle 68">
              <a:extLst>
                <a:ext uri="{FF2B5EF4-FFF2-40B4-BE49-F238E27FC236}">
                  <a16:creationId xmlns:a16="http://schemas.microsoft.com/office/drawing/2014/main" id="{CE522F96-A6F3-45BC-A9D5-A06F7458CF95}"/>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Arrow Connector 69">
              <a:extLst>
                <a:ext uri="{FF2B5EF4-FFF2-40B4-BE49-F238E27FC236}">
                  <a16:creationId xmlns:a16="http://schemas.microsoft.com/office/drawing/2014/main" id="{387EE438-A6A3-4E47-9660-48F856257FD3}"/>
                </a:ext>
              </a:extLst>
            </p:cNvPr>
            <p:cNvCxnSpPr>
              <a:cxnSpLocks/>
              <a:endCxn id="6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71" name="Straight Arrow Connector 70">
            <a:extLst>
              <a:ext uri="{FF2B5EF4-FFF2-40B4-BE49-F238E27FC236}">
                <a16:creationId xmlns:a16="http://schemas.microsoft.com/office/drawing/2014/main" id="{FD0FD5A8-3EB9-43F3-894A-890900FA1E4A}"/>
              </a:ext>
            </a:extLst>
          </p:cNvPr>
          <p:cNvCxnSpPr>
            <a:cxnSpLocks/>
          </p:cNvCxnSpPr>
          <p:nvPr/>
        </p:nvCxnSpPr>
        <p:spPr>
          <a:xfrm>
            <a:off x="9065143"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B28D4953-5347-4AB9-9430-B3C103F6518B}"/>
              </a:ext>
            </a:extLst>
          </p:cNvPr>
          <p:cNvCxnSpPr>
            <a:cxnSpLocks/>
          </p:cNvCxnSpPr>
          <p:nvPr/>
        </p:nvCxnSpPr>
        <p:spPr>
          <a:xfrm>
            <a:off x="9613838"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32E5233D-DB5E-4597-9BB0-675764E8BED4}"/>
              </a:ext>
            </a:extLst>
          </p:cNvPr>
          <p:cNvCxnSpPr>
            <a:cxnSpLocks/>
          </p:cNvCxnSpPr>
          <p:nvPr/>
        </p:nvCxnSpPr>
        <p:spPr>
          <a:xfrm>
            <a:off x="8794409"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23F6B4CC-4CB9-4C37-8598-A107D11BCDE1}"/>
              </a:ext>
            </a:extLst>
          </p:cNvPr>
          <p:cNvCxnSpPr>
            <a:cxnSpLocks/>
          </p:cNvCxnSpPr>
          <p:nvPr/>
        </p:nvCxnSpPr>
        <p:spPr>
          <a:xfrm>
            <a:off x="9888822"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D9F495CC-07D4-4FC1-B60F-FED7E397A977}"/>
              </a:ext>
            </a:extLst>
          </p:cNvPr>
          <p:cNvCxnSpPr>
            <a:cxnSpLocks/>
          </p:cNvCxnSpPr>
          <p:nvPr/>
        </p:nvCxnSpPr>
        <p:spPr>
          <a:xfrm>
            <a:off x="8524670"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DD4C37D9-8546-4712-A2E2-F9FEF7B763A1}"/>
              </a:ext>
            </a:extLst>
          </p:cNvPr>
          <p:cNvCxnSpPr>
            <a:cxnSpLocks/>
          </p:cNvCxnSpPr>
          <p:nvPr/>
        </p:nvCxnSpPr>
        <p:spPr>
          <a:xfrm>
            <a:off x="10163805" y="1558049"/>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77" name="Group 76">
            <a:extLst>
              <a:ext uri="{FF2B5EF4-FFF2-40B4-BE49-F238E27FC236}">
                <a16:creationId xmlns:a16="http://schemas.microsoft.com/office/drawing/2014/main" id="{6574A01A-61E0-4C3A-A27E-9E19ED4759BB}"/>
              </a:ext>
            </a:extLst>
          </p:cNvPr>
          <p:cNvGrpSpPr/>
          <p:nvPr/>
        </p:nvGrpSpPr>
        <p:grpSpPr>
          <a:xfrm>
            <a:off x="5530358" y="2801133"/>
            <a:ext cx="2473377" cy="1243084"/>
            <a:chOff x="5538866" y="1245283"/>
            <a:chExt cx="2473377" cy="1243084"/>
          </a:xfrm>
        </p:grpSpPr>
        <p:sp>
          <p:nvSpPr>
            <p:cNvPr id="78" name="Rectangle 77">
              <a:extLst>
                <a:ext uri="{FF2B5EF4-FFF2-40B4-BE49-F238E27FC236}">
                  <a16:creationId xmlns:a16="http://schemas.microsoft.com/office/drawing/2014/main" id="{2572A625-D7AB-41E2-BD37-6A534C4D4A9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Arrow Connector 78">
              <a:extLst>
                <a:ext uri="{FF2B5EF4-FFF2-40B4-BE49-F238E27FC236}">
                  <a16:creationId xmlns:a16="http://schemas.microsoft.com/office/drawing/2014/main" id="{EC4DA008-1DF8-42F7-99EE-8165AC1416D5}"/>
                </a:ext>
              </a:extLst>
            </p:cNvPr>
            <p:cNvCxnSpPr>
              <a:cxnSpLocks/>
              <a:endCxn id="78"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0" name="Straight Arrow Connector 79">
            <a:extLst>
              <a:ext uri="{FF2B5EF4-FFF2-40B4-BE49-F238E27FC236}">
                <a16:creationId xmlns:a16="http://schemas.microsoft.com/office/drawing/2014/main" id="{E99BF8F0-F2C8-4E5E-9CF3-BFBCC1163E9C}"/>
              </a:ext>
            </a:extLst>
          </p:cNvPr>
          <p:cNvCxnSpPr>
            <a:cxnSpLocks/>
          </p:cNvCxnSpPr>
          <p:nvPr/>
        </p:nvCxnSpPr>
        <p:spPr>
          <a:xfrm>
            <a:off x="6496311"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06F353AB-6C9D-40FC-B91F-73B64E70E979}"/>
              </a:ext>
            </a:extLst>
          </p:cNvPr>
          <p:cNvCxnSpPr>
            <a:cxnSpLocks/>
          </p:cNvCxnSpPr>
          <p:nvPr/>
        </p:nvCxnSpPr>
        <p:spPr>
          <a:xfrm>
            <a:off x="7045006"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0CE641B9-C2CD-4489-B52C-78F331958167}"/>
              </a:ext>
            </a:extLst>
          </p:cNvPr>
          <p:cNvCxnSpPr>
            <a:cxnSpLocks/>
          </p:cNvCxnSpPr>
          <p:nvPr/>
        </p:nvCxnSpPr>
        <p:spPr>
          <a:xfrm>
            <a:off x="6225577"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ECFCF485-3345-4910-85F2-FDB8BE145BE3}"/>
              </a:ext>
            </a:extLst>
          </p:cNvPr>
          <p:cNvCxnSpPr>
            <a:cxnSpLocks/>
          </p:cNvCxnSpPr>
          <p:nvPr/>
        </p:nvCxnSpPr>
        <p:spPr>
          <a:xfrm>
            <a:off x="7319990"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062E25DD-0DEF-475F-9D70-DB4DFDBE3D19}"/>
              </a:ext>
            </a:extLst>
          </p:cNvPr>
          <p:cNvCxnSpPr>
            <a:cxnSpLocks/>
          </p:cNvCxnSpPr>
          <p:nvPr/>
        </p:nvCxnSpPr>
        <p:spPr>
          <a:xfrm>
            <a:off x="5955838"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6F532541-1119-4439-B165-275831499A86}"/>
              </a:ext>
            </a:extLst>
          </p:cNvPr>
          <p:cNvCxnSpPr>
            <a:cxnSpLocks/>
          </p:cNvCxnSpPr>
          <p:nvPr/>
        </p:nvCxnSpPr>
        <p:spPr>
          <a:xfrm>
            <a:off x="7594973"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86" name="Group 85">
            <a:extLst>
              <a:ext uri="{FF2B5EF4-FFF2-40B4-BE49-F238E27FC236}">
                <a16:creationId xmlns:a16="http://schemas.microsoft.com/office/drawing/2014/main" id="{AB67EAF0-3AA1-464C-ADE1-8550BB951DDD}"/>
              </a:ext>
            </a:extLst>
          </p:cNvPr>
          <p:cNvGrpSpPr/>
          <p:nvPr/>
        </p:nvGrpSpPr>
        <p:grpSpPr>
          <a:xfrm>
            <a:off x="8099189" y="2801951"/>
            <a:ext cx="2473377" cy="1242266"/>
            <a:chOff x="5538866" y="1245283"/>
            <a:chExt cx="2473377" cy="1243084"/>
          </a:xfrm>
        </p:grpSpPr>
        <p:sp>
          <p:nvSpPr>
            <p:cNvPr id="87" name="Rectangle 86">
              <a:extLst>
                <a:ext uri="{FF2B5EF4-FFF2-40B4-BE49-F238E27FC236}">
                  <a16:creationId xmlns:a16="http://schemas.microsoft.com/office/drawing/2014/main" id="{FD9FF6EF-685A-48E9-BF5D-7B74B42D172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Arrow Connector 87">
              <a:extLst>
                <a:ext uri="{FF2B5EF4-FFF2-40B4-BE49-F238E27FC236}">
                  <a16:creationId xmlns:a16="http://schemas.microsoft.com/office/drawing/2014/main" id="{CB15D95D-CF4B-484A-9BD8-F4C9ABD1534F}"/>
                </a:ext>
              </a:extLst>
            </p:cNvPr>
            <p:cNvCxnSpPr>
              <a:cxnSpLocks/>
              <a:endCxn id="8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9" name="Straight Arrow Connector 88">
            <a:extLst>
              <a:ext uri="{FF2B5EF4-FFF2-40B4-BE49-F238E27FC236}">
                <a16:creationId xmlns:a16="http://schemas.microsoft.com/office/drawing/2014/main" id="{8567A8E4-DD17-497C-8209-C579452D36A8}"/>
              </a:ext>
            </a:extLst>
          </p:cNvPr>
          <p:cNvCxnSpPr>
            <a:cxnSpLocks/>
          </p:cNvCxnSpPr>
          <p:nvPr/>
        </p:nvCxnSpPr>
        <p:spPr>
          <a:xfrm>
            <a:off x="9065142"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18ABD1B5-FB90-42D2-B681-4B233A6E1411}"/>
              </a:ext>
            </a:extLst>
          </p:cNvPr>
          <p:cNvCxnSpPr>
            <a:cxnSpLocks/>
          </p:cNvCxnSpPr>
          <p:nvPr/>
        </p:nvCxnSpPr>
        <p:spPr>
          <a:xfrm>
            <a:off x="9613837"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97383B73-74E5-4F60-BE92-151F3224270A}"/>
              </a:ext>
            </a:extLst>
          </p:cNvPr>
          <p:cNvCxnSpPr>
            <a:cxnSpLocks/>
          </p:cNvCxnSpPr>
          <p:nvPr/>
        </p:nvCxnSpPr>
        <p:spPr>
          <a:xfrm>
            <a:off x="8794408"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5E86DD1B-1966-49BC-9DAB-C46662BCC872}"/>
              </a:ext>
            </a:extLst>
          </p:cNvPr>
          <p:cNvCxnSpPr>
            <a:cxnSpLocks/>
          </p:cNvCxnSpPr>
          <p:nvPr/>
        </p:nvCxnSpPr>
        <p:spPr>
          <a:xfrm>
            <a:off x="9888821"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40EF7440-EBEF-4D5B-BFC2-E6566AEF0F4D}"/>
              </a:ext>
            </a:extLst>
          </p:cNvPr>
          <p:cNvCxnSpPr>
            <a:cxnSpLocks/>
          </p:cNvCxnSpPr>
          <p:nvPr/>
        </p:nvCxnSpPr>
        <p:spPr>
          <a:xfrm>
            <a:off x="8524669"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5FEDA96E-3706-4F23-91BB-ACB3214DC145}"/>
              </a:ext>
            </a:extLst>
          </p:cNvPr>
          <p:cNvCxnSpPr>
            <a:cxnSpLocks/>
          </p:cNvCxnSpPr>
          <p:nvPr/>
        </p:nvCxnSpPr>
        <p:spPr>
          <a:xfrm>
            <a:off x="10163804"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95" name="Group 94">
            <a:extLst>
              <a:ext uri="{FF2B5EF4-FFF2-40B4-BE49-F238E27FC236}">
                <a16:creationId xmlns:a16="http://schemas.microsoft.com/office/drawing/2014/main" id="{7C00F3CA-5C02-4CDB-B1C5-3F3294048AB6}"/>
              </a:ext>
            </a:extLst>
          </p:cNvPr>
          <p:cNvGrpSpPr/>
          <p:nvPr/>
        </p:nvGrpSpPr>
        <p:grpSpPr>
          <a:xfrm>
            <a:off x="5530358" y="4108932"/>
            <a:ext cx="2473377" cy="1243084"/>
            <a:chOff x="5538866" y="1245283"/>
            <a:chExt cx="2473377" cy="1243084"/>
          </a:xfrm>
        </p:grpSpPr>
        <p:sp>
          <p:nvSpPr>
            <p:cNvPr id="96" name="Rectangle 95">
              <a:extLst>
                <a:ext uri="{FF2B5EF4-FFF2-40B4-BE49-F238E27FC236}">
                  <a16:creationId xmlns:a16="http://schemas.microsoft.com/office/drawing/2014/main" id="{59D27B6D-FD92-48E1-8E0F-0C0098DE39E9}"/>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Arrow Connector 96">
              <a:extLst>
                <a:ext uri="{FF2B5EF4-FFF2-40B4-BE49-F238E27FC236}">
                  <a16:creationId xmlns:a16="http://schemas.microsoft.com/office/drawing/2014/main" id="{1A2D5589-2B1B-4582-8E98-33A45F0E9FA9}"/>
                </a:ext>
              </a:extLst>
            </p:cNvPr>
            <p:cNvCxnSpPr>
              <a:cxnSpLocks/>
              <a:endCxn id="9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98" name="Straight Arrow Connector 97">
            <a:extLst>
              <a:ext uri="{FF2B5EF4-FFF2-40B4-BE49-F238E27FC236}">
                <a16:creationId xmlns:a16="http://schemas.microsoft.com/office/drawing/2014/main" id="{671DB4A5-CABB-43B7-AAF2-A88E9C65ED89}"/>
              </a:ext>
            </a:extLst>
          </p:cNvPr>
          <p:cNvCxnSpPr>
            <a:cxnSpLocks/>
          </p:cNvCxnSpPr>
          <p:nvPr/>
        </p:nvCxnSpPr>
        <p:spPr>
          <a:xfrm>
            <a:off x="649631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EB6E2C77-FCBF-4BB6-A953-50C77303E7DD}"/>
              </a:ext>
            </a:extLst>
          </p:cNvPr>
          <p:cNvCxnSpPr>
            <a:cxnSpLocks/>
          </p:cNvCxnSpPr>
          <p:nvPr/>
        </p:nvCxnSpPr>
        <p:spPr>
          <a:xfrm>
            <a:off x="704500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BE31F6FB-6549-4261-9627-22A44363BEA3}"/>
              </a:ext>
            </a:extLst>
          </p:cNvPr>
          <p:cNvCxnSpPr>
            <a:cxnSpLocks/>
          </p:cNvCxnSpPr>
          <p:nvPr/>
        </p:nvCxnSpPr>
        <p:spPr>
          <a:xfrm>
            <a:off x="622557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3C50FF63-A42B-476C-9724-F644488C017B}"/>
              </a:ext>
            </a:extLst>
          </p:cNvPr>
          <p:cNvCxnSpPr>
            <a:cxnSpLocks/>
          </p:cNvCxnSpPr>
          <p:nvPr/>
        </p:nvCxnSpPr>
        <p:spPr>
          <a:xfrm>
            <a:off x="731999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AF3B2056-B209-408A-B968-44F3D9999A15}"/>
              </a:ext>
            </a:extLst>
          </p:cNvPr>
          <p:cNvCxnSpPr>
            <a:cxnSpLocks/>
          </p:cNvCxnSpPr>
          <p:nvPr/>
        </p:nvCxnSpPr>
        <p:spPr>
          <a:xfrm>
            <a:off x="595583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5160754A-ECC7-497F-B99E-11F1BD31C3C2}"/>
              </a:ext>
            </a:extLst>
          </p:cNvPr>
          <p:cNvCxnSpPr>
            <a:cxnSpLocks/>
          </p:cNvCxnSpPr>
          <p:nvPr/>
        </p:nvCxnSpPr>
        <p:spPr>
          <a:xfrm>
            <a:off x="759497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104" name="Group 103">
            <a:extLst>
              <a:ext uri="{FF2B5EF4-FFF2-40B4-BE49-F238E27FC236}">
                <a16:creationId xmlns:a16="http://schemas.microsoft.com/office/drawing/2014/main" id="{9FE81437-FC51-490D-85A1-772C7D4C7472}"/>
              </a:ext>
            </a:extLst>
          </p:cNvPr>
          <p:cNvGrpSpPr/>
          <p:nvPr/>
        </p:nvGrpSpPr>
        <p:grpSpPr>
          <a:xfrm>
            <a:off x="8099188" y="4108932"/>
            <a:ext cx="2473377" cy="1243084"/>
            <a:chOff x="5538866" y="1245283"/>
            <a:chExt cx="2473377" cy="1243084"/>
          </a:xfrm>
        </p:grpSpPr>
        <p:sp>
          <p:nvSpPr>
            <p:cNvPr id="105" name="Rectangle 104">
              <a:extLst>
                <a:ext uri="{FF2B5EF4-FFF2-40B4-BE49-F238E27FC236}">
                  <a16:creationId xmlns:a16="http://schemas.microsoft.com/office/drawing/2014/main" id="{92B3F21C-D16C-4849-84B0-D279D98FB9C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Straight Arrow Connector 105">
              <a:extLst>
                <a:ext uri="{FF2B5EF4-FFF2-40B4-BE49-F238E27FC236}">
                  <a16:creationId xmlns:a16="http://schemas.microsoft.com/office/drawing/2014/main" id="{593E0FE6-C5C8-4E1F-B461-636C89F0D695}"/>
                </a:ext>
              </a:extLst>
            </p:cNvPr>
            <p:cNvCxnSpPr>
              <a:cxnSpLocks/>
              <a:endCxn id="105"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7" name="Straight Arrow Connector 106">
            <a:extLst>
              <a:ext uri="{FF2B5EF4-FFF2-40B4-BE49-F238E27FC236}">
                <a16:creationId xmlns:a16="http://schemas.microsoft.com/office/drawing/2014/main" id="{2625B192-3B31-4886-B38C-F73E09B631BE}"/>
              </a:ext>
            </a:extLst>
          </p:cNvPr>
          <p:cNvCxnSpPr>
            <a:cxnSpLocks/>
          </p:cNvCxnSpPr>
          <p:nvPr/>
        </p:nvCxnSpPr>
        <p:spPr>
          <a:xfrm>
            <a:off x="906514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B3D6E47F-0C71-48A5-A582-BD9129DE3E11}"/>
              </a:ext>
            </a:extLst>
          </p:cNvPr>
          <p:cNvCxnSpPr>
            <a:cxnSpLocks/>
          </p:cNvCxnSpPr>
          <p:nvPr/>
        </p:nvCxnSpPr>
        <p:spPr>
          <a:xfrm>
            <a:off x="961383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1A73B15B-F7F5-4FA5-8965-0AD848EE7DC2}"/>
              </a:ext>
            </a:extLst>
          </p:cNvPr>
          <p:cNvCxnSpPr>
            <a:cxnSpLocks/>
          </p:cNvCxnSpPr>
          <p:nvPr/>
        </p:nvCxnSpPr>
        <p:spPr>
          <a:xfrm>
            <a:off x="879440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FB519DF2-B473-4F91-9425-36975B13D0F0}"/>
              </a:ext>
            </a:extLst>
          </p:cNvPr>
          <p:cNvCxnSpPr>
            <a:cxnSpLocks/>
          </p:cNvCxnSpPr>
          <p:nvPr/>
        </p:nvCxnSpPr>
        <p:spPr>
          <a:xfrm>
            <a:off x="988882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2C420BA0-08CC-4D1C-8598-EA0D893CB4EC}"/>
              </a:ext>
            </a:extLst>
          </p:cNvPr>
          <p:cNvCxnSpPr>
            <a:cxnSpLocks/>
          </p:cNvCxnSpPr>
          <p:nvPr/>
        </p:nvCxnSpPr>
        <p:spPr>
          <a:xfrm>
            <a:off x="852466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6691C94A-7437-445A-8F2A-68381A9B639C}"/>
              </a:ext>
            </a:extLst>
          </p:cNvPr>
          <p:cNvCxnSpPr>
            <a:cxnSpLocks/>
          </p:cNvCxnSpPr>
          <p:nvPr/>
        </p:nvCxnSpPr>
        <p:spPr>
          <a:xfrm>
            <a:off x="1016380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B1640926-22F1-4E92-80E4-E582E74CF9FB}"/>
              </a:ext>
            </a:extLst>
          </p:cNvPr>
          <p:cNvSpPr txBox="1"/>
          <p:nvPr/>
        </p:nvSpPr>
        <p:spPr>
          <a:xfrm>
            <a:off x="1406578" y="4929269"/>
            <a:ext cx="3346480"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With the </a:t>
            </a:r>
            <a:r>
              <a:rPr lang="en-US" sz="2400" b="1" i="1" dirty="0">
                <a:solidFill>
                  <a:schemeClr val="tx2"/>
                </a:solidFill>
              </a:rPr>
              <a:t>kernels</a:t>
            </a:r>
            <a:r>
              <a:rPr lang="en-US" sz="2400" dirty="0">
                <a:solidFill>
                  <a:schemeClr val="bg1"/>
                </a:solidFill>
              </a:rPr>
              <a:t> directive, the </a:t>
            </a:r>
            <a:r>
              <a:rPr lang="en-US" sz="2400" b="1" i="1" dirty="0">
                <a:solidFill>
                  <a:schemeClr val="tx2"/>
                </a:solidFill>
              </a:rPr>
              <a:t>loop</a:t>
            </a:r>
            <a:r>
              <a:rPr lang="en-US" sz="2400" dirty="0">
                <a:solidFill>
                  <a:schemeClr val="bg1"/>
                </a:solidFill>
              </a:rPr>
              <a:t> directive is implied.</a:t>
            </a:r>
          </a:p>
        </p:txBody>
      </p:sp>
    </p:spTree>
    <p:extLst>
      <p:ext uri="{BB962C8B-B14F-4D97-AF65-F5344CB8AC3E}">
        <p14:creationId xmlns:p14="http://schemas.microsoft.com/office/powerpoint/2010/main" val="2144737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500"/>
                                        <p:tgtEl>
                                          <p:spTgt spid="6"/>
                                        </p:tgtEl>
                                      </p:cBhvr>
                                    </p:animEffect>
                                  </p:childTnLst>
                                </p:cTn>
                              </p:par>
                              <p:par>
                                <p:cTn id="14" presetID="22" presetClass="entr" presetSubtype="1"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wipe(up)">
                                      <p:cBhvr>
                                        <p:cTn id="16" dur="500"/>
                                        <p:tgtEl>
                                          <p:spTgt spid="37"/>
                                        </p:tgtEl>
                                      </p:cBhvr>
                                    </p:animEffect>
                                  </p:childTnLst>
                                </p:cTn>
                              </p:par>
                              <p:par>
                                <p:cTn id="17" presetID="22" presetClass="entr" presetSubtype="1" fill="hold" nodeType="with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wipe(up)">
                                      <p:cBhvr>
                                        <p:cTn id="19" dur="500"/>
                                        <p:tgtEl>
                                          <p:spTgt spid="38"/>
                                        </p:tgtEl>
                                      </p:cBhvr>
                                    </p:animEffect>
                                  </p:childTnLst>
                                </p:cTn>
                              </p:par>
                              <p:par>
                                <p:cTn id="20" presetID="22" presetClass="entr" presetSubtype="1" fill="hold"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wipe(up)">
                                      <p:cBhvr>
                                        <p:cTn id="22" dur="500"/>
                                        <p:tgtEl>
                                          <p:spTgt spid="39"/>
                                        </p:tgtEl>
                                      </p:cBhvr>
                                    </p:animEffect>
                                  </p:childTnLst>
                                </p:cTn>
                              </p:par>
                              <p:par>
                                <p:cTn id="23" presetID="22" presetClass="entr" presetSubtype="1" fill="hold" nodeType="with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wipe(up)">
                                      <p:cBhvr>
                                        <p:cTn id="25" dur="500"/>
                                        <p:tgtEl>
                                          <p:spTgt spid="40"/>
                                        </p:tgtEl>
                                      </p:cBhvr>
                                    </p:animEffect>
                                  </p:childTnLst>
                                </p:cTn>
                              </p:par>
                              <p:par>
                                <p:cTn id="26" presetID="22" presetClass="entr" presetSubtype="1" fill="hold" nodeType="with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up)">
                                      <p:cBhvr>
                                        <p:cTn id="28" dur="500"/>
                                        <p:tgtEl>
                                          <p:spTgt spid="41"/>
                                        </p:tgtEl>
                                      </p:cBhvr>
                                    </p:animEffect>
                                  </p:childTnLst>
                                </p:cTn>
                              </p:par>
                              <p:par>
                                <p:cTn id="29" presetID="22" presetClass="entr" presetSubtype="1" fill="hold" nodeType="with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wipe(up)">
                                      <p:cBhvr>
                                        <p:cTn id="31" dur="500"/>
                                        <p:tgtEl>
                                          <p:spTgt spid="42"/>
                                        </p:tgtEl>
                                      </p:cBhvr>
                                    </p:animEffect>
                                  </p:childTnLst>
                                </p:cTn>
                              </p:par>
                              <p:par>
                                <p:cTn id="32" presetID="22" presetClass="entr" presetSubtype="1" fill="hold" nodeType="withEffect">
                                  <p:stCondLst>
                                    <p:cond delay="0"/>
                                  </p:stCondLst>
                                  <p:childTnLst>
                                    <p:set>
                                      <p:cBhvr>
                                        <p:cTn id="33" dur="1" fill="hold">
                                          <p:stCondLst>
                                            <p:cond delay="0"/>
                                          </p:stCondLst>
                                        </p:cTn>
                                        <p:tgtEl>
                                          <p:spTgt spid="68"/>
                                        </p:tgtEl>
                                        <p:attrNameLst>
                                          <p:attrName>style.visibility</p:attrName>
                                        </p:attrNameLst>
                                      </p:cBhvr>
                                      <p:to>
                                        <p:strVal val="visible"/>
                                      </p:to>
                                    </p:set>
                                    <p:animEffect transition="in" filter="wipe(up)">
                                      <p:cBhvr>
                                        <p:cTn id="34" dur="500"/>
                                        <p:tgtEl>
                                          <p:spTgt spid="68"/>
                                        </p:tgtEl>
                                      </p:cBhvr>
                                    </p:animEffect>
                                  </p:childTnLst>
                                </p:cTn>
                              </p:par>
                              <p:par>
                                <p:cTn id="35" presetID="22" presetClass="entr" presetSubtype="1" fill="hold" nodeType="withEffect">
                                  <p:stCondLst>
                                    <p:cond delay="0"/>
                                  </p:stCondLst>
                                  <p:childTnLst>
                                    <p:set>
                                      <p:cBhvr>
                                        <p:cTn id="36" dur="1" fill="hold">
                                          <p:stCondLst>
                                            <p:cond delay="0"/>
                                          </p:stCondLst>
                                        </p:cTn>
                                        <p:tgtEl>
                                          <p:spTgt spid="71"/>
                                        </p:tgtEl>
                                        <p:attrNameLst>
                                          <p:attrName>style.visibility</p:attrName>
                                        </p:attrNameLst>
                                      </p:cBhvr>
                                      <p:to>
                                        <p:strVal val="visible"/>
                                      </p:to>
                                    </p:set>
                                    <p:animEffect transition="in" filter="wipe(up)">
                                      <p:cBhvr>
                                        <p:cTn id="37" dur="500"/>
                                        <p:tgtEl>
                                          <p:spTgt spid="71"/>
                                        </p:tgtEl>
                                      </p:cBhvr>
                                    </p:animEffect>
                                  </p:childTnLst>
                                </p:cTn>
                              </p:par>
                              <p:par>
                                <p:cTn id="38" presetID="22" presetClass="entr" presetSubtype="1" fill="hold" nodeType="withEffect">
                                  <p:stCondLst>
                                    <p:cond delay="0"/>
                                  </p:stCondLst>
                                  <p:childTnLst>
                                    <p:set>
                                      <p:cBhvr>
                                        <p:cTn id="39" dur="1" fill="hold">
                                          <p:stCondLst>
                                            <p:cond delay="0"/>
                                          </p:stCondLst>
                                        </p:cTn>
                                        <p:tgtEl>
                                          <p:spTgt spid="72"/>
                                        </p:tgtEl>
                                        <p:attrNameLst>
                                          <p:attrName>style.visibility</p:attrName>
                                        </p:attrNameLst>
                                      </p:cBhvr>
                                      <p:to>
                                        <p:strVal val="visible"/>
                                      </p:to>
                                    </p:set>
                                    <p:animEffect transition="in" filter="wipe(up)">
                                      <p:cBhvr>
                                        <p:cTn id="40" dur="500"/>
                                        <p:tgtEl>
                                          <p:spTgt spid="72"/>
                                        </p:tgtEl>
                                      </p:cBhvr>
                                    </p:animEffect>
                                  </p:childTnLst>
                                </p:cTn>
                              </p:par>
                              <p:par>
                                <p:cTn id="41" presetID="22" presetClass="entr" presetSubtype="1" fill="hold" nodeType="withEffect">
                                  <p:stCondLst>
                                    <p:cond delay="0"/>
                                  </p:stCondLst>
                                  <p:childTnLst>
                                    <p:set>
                                      <p:cBhvr>
                                        <p:cTn id="42" dur="1" fill="hold">
                                          <p:stCondLst>
                                            <p:cond delay="0"/>
                                          </p:stCondLst>
                                        </p:cTn>
                                        <p:tgtEl>
                                          <p:spTgt spid="73"/>
                                        </p:tgtEl>
                                        <p:attrNameLst>
                                          <p:attrName>style.visibility</p:attrName>
                                        </p:attrNameLst>
                                      </p:cBhvr>
                                      <p:to>
                                        <p:strVal val="visible"/>
                                      </p:to>
                                    </p:set>
                                    <p:animEffect transition="in" filter="wipe(up)">
                                      <p:cBhvr>
                                        <p:cTn id="43" dur="500"/>
                                        <p:tgtEl>
                                          <p:spTgt spid="73"/>
                                        </p:tgtEl>
                                      </p:cBhvr>
                                    </p:animEffect>
                                  </p:childTnLst>
                                </p:cTn>
                              </p:par>
                              <p:par>
                                <p:cTn id="44" presetID="22" presetClass="entr" presetSubtype="1" fill="hold" nodeType="withEffect">
                                  <p:stCondLst>
                                    <p:cond delay="0"/>
                                  </p:stCondLst>
                                  <p:childTnLst>
                                    <p:set>
                                      <p:cBhvr>
                                        <p:cTn id="45" dur="1" fill="hold">
                                          <p:stCondLst>
                                            <p:cond delay="0"/>
                                          </p:stCondLst>
                                        </p:cTn>
                                        <p:tgtEl>
                                          <p:spTgt spid="74"/>
                                        </p:tgtEl>
                                        <p:attrNameLst>
                                          <p:attrName>style.visibility</p:attrName>
                                        </p:attrNameLst>
                                      </p:cBhvr>
                                      <p:to>
                                        <p:strVal val="visible"/>
                                      </p:to>
                                    </p:set>
                                    <p:animEffect transition="in" filter="wipe(up)">
                                      <p:cBhvr>
                                        <p:cTn id="46" dur="500"/>
                                        <p:tgtEl>
                                          <p:spTgt spid="74"/>
                                        </p:tgtEl>
                                      </p:cBhvr>
                                    </p:animEffect>
                                  </p:childTnLst>
                                </p:cTn>
                              </p:par>
                              <p:par>
                                <p:cTn id="47" presetID="22" presetClass="entr" presetSubtype="1" fill="hold" nodeType="withEffect">
                                  <p:stCondLst>
                                    <p:cond delay="0"/>
                                  </p:stCondLst>
                                  <p:childTnLst>
                                    <p:set>
                                      <p:cBhvr>
                                        <p:cTn id="48" dur="1" fill="hold">
                                          <p:stCondLst>
                                            <p:cond delay="0"/>
                                          </p:stCondLst>
                                        </p:cTn>
                                        <p:tgtEl>
                                          <p:spTgt spid="75"/>
                                        </p:tgtEl>
                                        <p:attrNameLst>
                                          <p:attrName>style.visibility</p:attrName>
                                        </p:attrNameLst>
                                      </p:cBhvr>
                                      <p:to>
                                        <p:strVal val="visible"/>
                                      </p:to>
                                    </p:set>
                                    <p:animEffect transition="in" filter="wipe(up)">
                                      <p:cBhvr>
                                        <p:cTn id="49" dur="500"/>
                                        <p:tgtEl>
                                          <p:spTgt spid="75"/>
                                        </p:tgtEl>
                                      </p:cBhvr>
                                    </p:animEffect>
                                  </p:childTnLst>
                                </p:cTn>
                              </p:par>
                              <p:par>
                                <p:cTn id="50" presetID="22" presetClass="entr" presetSubtype="1" fill="hold" nodeType="withEffect">
                                  <p:stCondLst>
                                    <p:cond delay="0"/>
                                  </p:stCondLst>
                                  <p:childTnLst>
                                    <p:set>
                                      <p:cBhvr>
                                        <p:cTn id="51" dur="1" fill="hold">
                                          <p:stCondLst>
                                            <p:cond delay="0"/>
                                          </p:stCondLst>
                                        </p:cTn>
                                        <p:tgtEl>
                                          <p:spTgt spid="76"/>
                                        </p:tgtEl>
                                        <p:attrNameLst>
                                          <p:attrName>style.visibility</p:attrName>
                                        </p:attrNameLst>
                                      </p:cBhvr>
                                      <p:to>
                                        <p:strVal val="visible"/>
                                      </p:to>
                                    </p:set>
                                    <p:animEffect transition="in" filter="wipe(up)">
                                      <p:cBhvr>
                                        <p:cTn id="52" dur="500"/>
                                        <p:tgtEl>
                                          <p:spTgt spid="76"/>
                                        </p:tgtEl>
                                      </p:cBhvr>
                                    </p:animEffect>
                                  </p:childTnLst>
                                </p:cTn>
                              </p:par>
                              <p:par>
                                <p:cTn id="53" presetID="22" presetClass="entr" presetSubtype="1" fill="hold" nodeType="withEffect">
                                  <p:stCondLst>
                                    <p:cond delay="0"/>
                                  </p:stCondLst>
                                  <p:childTnLst>
                                    <p:set>
                                      <p:cBhvr>
                                        <p:cTn id="54" dur="1" fill="hold">
                                          <p:stCondLst>
                                            <p:cond delay="0"/>
                                          </p:stCondLst>
                                        </p:cTn>
                                        <p:tgtEl>
                                          <p:spTgt spid="77"/>
                                        </p:tgtEl>
                                        <p:attrNameLst>
                                          <p:attrName>style.visibility</p:attrName>
                                        </p:attrNameLst>
                                      </p:cBhvr>
                                      <p:to>
                                        <p:strVal val="visible"/>
                                      </p:to>
                                    </p:set>
                                    <p:animEffect transition="in" filter="wipe(up)">
                                      <p:cBhvr>
                                        <p:cTn id="55" dur="500"/>
                                        <p:tgtEl>
                                          <p:spTgt spid="77"/>
                                        </p:tgtEl>
                                      </p:cBhvr>
                                    </p:animEffect>
                                  </p:childTnLst>
                                </p:cTn>
                              </p:par>
                              <p:par>
                                <p:cTn id="56" presetID="22" presetClass="entr" presetSubtype="1" fill="hold" nodeType="withEffect">
                                  <p:stCondLst>
                                    <p:cond delay="0"/>
                                  </p:stCondLst>
                                  <p:childTnLst>
                                    <p:set>
                                      <p:cBhvr>
                                        <p:cTn id="57" dur="1" fill="hold">
                                          <p:stCondLst>
                                            <p:cond delay="0"/>
                                          </p:stCondLst>
                                        </p:cTn>
                                        <p:tgtEl>
                                          <p:spTgt spid="80"/>
                                        </p:tgtEl>
                                        <p:attrNameLst>
                                          <p:attrName>style.visibility</p:attrName>
                                        </p:attrNameLst>
                                      </p:cBhvr>
                                      <p:to>
                                        <p:strVal val="visible"/>
                                      </p:to>
                                    </p:set>
                                    <p:animEffect transition="in" filter="wipe(up)">
                                      <p:cBhvr>
                                        <p:cTn id="58" dur="500"/>
                                        <p:tgtEl>
                                          <p:spTgt spid="80"/>
                                        </p:tgtEl>
                                      </p:cBhvr>
                                    </p:animEffect>
                                  </p:childTnLst>
                                </p:cTn>
                              </p:par>
                              <p:par>
                                <p:cTn id="59" presetID="22" presetClass="entr" presetSubtype="1" fill="hold" nodeType="withEffect">
                                  <p:stCondLst>
                                    <p:cond delay="0"/>
                                  </p:stCondLst>
                                  <p:childTnLst>
                                    <p:set>
                                      <p:cBhvr>
                                        <p:cTn id="60" dur="1" fill="hold">
                                          <p:stCondLst>
                                            <p:cond delay="0"/>
                                          </p:stCondLst>
                                        </p:cTn>
                                        <p:tgtEl>
                                          <p:spTgt spid="81"/>
                                        </p:tgtEl>
                                        <p:attrNameLst>
                                          <p:attrName>style.visibility</p:attrName>
                                        </p:attrNameLst>
                                      </p:cBhvr>
                                      <p:to>
                                        <p:strVal val="visible"/>
                                      </p:to>
                                    </p:set>
                                    <p:animEffect transition="in" filter="wipe(up)">
                                      <p:cBhvr>
                                        <p:cTn id="61" dur="500"/>
                                        <p:tgtEl>
                                          <p:spTgt spid="81"/>
                                        </p:tgtEl>
                                      </p:cBhvr>
                                    </p:animEffect>
                                  </p:childTnLst>
                                </p:cTn>
                              </p:par>
                              <p:par>
                                <p:cTn id="62" presetID="22" presetClass="entr" presetSubtype="1" fill="hold" nodeType="withEffect">
                                  <p:stCondLst>
                                    <p:cond delay="0"/>
                                  </p:stCondLst>
                                  <p:childTnLst>
                                    <p:set>
                                      <p:cBhvr>
                                        <p:cTn id="63" dur="1" fill="hold">
                                          <p:stCondLst>
                                            <p:cond delay="0"/>
                                          </p:stCondLst>
                                        </p:cTn>
                                        <p:tgtEl>
                                          <p:spTgt spid="82"/>
                                        </p:tgtEl>
                                        <p:attrNameLst>
                                          <p:attrName>style.visibility</p:attrName>
                                        </p:attrNameLst>
                                      </p:cBhvr>
                                      <p:to>
                                        <p:strVal val="visible"/>
                                      </p:to>
                                    </p:set>
                                    <p:animEffect transition="in" filter="wipe(up)">
                                      <p:cBhvr>
                                        <p:cTn id="64" dur="500"/>
                                        <p:tgtEl>
                                          <p:spTgt spid="82"/>
                                        </p:tgtEl>
                                      </p:cBhvr>
                                    </p:animEffect>
                                  </p:childTnLst>
                                </p:cTn>
                              </p:par>
                              <p:par>
                                <p:cTn id="65" presetID="22" presetClass="entr" presetSubtype="1" fill="hold" nodeType="withEffect">
                                  <p:stCondLst>
                                    <p:cond delay="0"/>
                                  </p:stCondLst>
                                  <p:childTnLst>
                                    <p:set>
                                      <p:cBhvr>
                                        <p:cTn id="66" dur="1" fill="hold">
                                          <p:stCondLst>
                                            <p:cond delay="0"/>
                                          </p:stCondLst>
                                        </p:cTn>
                                        <p:tgtEl>
                                          <p:spTgt spid="83"/>
                                        </p:tgtEl>
                                        <p:attrNameLst>
                                          <p:attrName>style.visibility</p:attrName>
                                        </p:attrNameLst>
                                      </p:cBhvr>
                                      <p:to>
                                        <p:strVal val="visible"/>
                                      </p:to>
                                    </p:set>
                                    <p:animEffect transition="in" filter="wipe(up)">
                                      <p:cBhvr>
                                        <p:cTn id="67" dur="500"/>
                                        <p:tgtEl>
                                          <p:spTgt spid="83"/>
                                        </p:tgtEl>
                                      </p:cBhvr>
                                    </p:animEffect>
                                  </p:childTnLst>
                                </p:cTn>
                              </p:par>
                              <p:par>
                                <p:cTn id="68" presetID="22" presetClass="entr" presetSubtype="1" fill="hold" nodeType="withEffect">
                                  <p:stCondLst>
                                    <p:cond delay="0"/>
                                  </p:stCondLst>
                                  <p:childTnLst>
                                    <p:set>
                                      <p:cBhvr>
                                        <p:cTn id="69" dur="1" fill="hold">
                                          <p:stCondLst>
                                            <p:cond delay="0"/>
                                          </p:stCondLst>
                                        </p:cTn>
                                        <p:tgtEl>
                                          <p:spTgt spid="84"/>
                                        </p:tgtEl>
                                        <p:attrNameLst>
                                          <p:attrName>style.visibility</p:attrName>
                                        </p:attrNameLst>
                                      </p:cBhvr>
                                      <p:to>
                                        <p:strVal val="visible"/>
                                      </p:to>
                                    </p:set>
                                    <p:animEffect transition="in" filter="wipe(up)">
                                      <p:cBhvr>
                                        <p:cTn id="70" dur="500"/>
                                        <p:tgtEl>
                                          <p:spTgt spid="84"/>
                                        </p:tgtEl>
                                      </p:cBhvr>
                                    </p:animEffect>
                                  </p:childTnLst>
                                </p:cTn>
                              </p:par>
                              <p:par>
                                <p:cTn id="71" presetID="22" presetClass="entr" presetSubtype="1" fill="hold" nodeType="withEffect">
                                  <p:stCondLst>
                                    <p:cond delay="0"/>
                                  </p:stCondLst>
                                  <p:childTnLst>
                                    <p:set>
                                      <p:cBhvr>
                                        <p:cTn id="72" dur="1" fill="hold">
                                          <p:stCondLst>
                                            <p:cond delay="0"/>
                                          </p:stCondLst>
                                        </p:cTn>
                                        <p:tgtEl>
                                          <p:spTgt spid="85"/>
                                        </p:tgtEl>
                                        <p:attrNameLst>
                                          <p:attrName>style.visibility</p:attrName>
                                        </p:attrNameLst>
                                      </p:cBhvr>
                                      <p:to>
                                        <p:strVal val="visible"/>
                                      </p:to>
                                    </p:set>
                                    <p:animEffect transition="in" filter="wipe(up)">
                                      <p:cBhvr>
                                        <p:cTn id="73" dur="500"/>
                                        <p:tgtEl>
                                          <p:spTgt spid="85"/>
                                        </p:tgtEl>
                                      </p:cBhvr>
                                    </p:animEffect>
                                  </p:childTnLst>
                                </p:cTn>
                              </p:par>
                              <p:par>
                                <p:cTn id="74" presetID="22" presetClass="entr" presetSubtype="1" fill="hold" nodeType="withEffect">
                                  <p:stCondLst>
                                    <p:cond delay="0"/>
                                  </p:stCondLst>
                                  <p:childTnLst>
                                    <p:set>
                                      <p:cBhvr>
                                        <p:cTn id="75" dur="1" fill="hold">
                                          <p:stCondLst>
                                            <p:cond delay="0"/>
                                          </p:stCondLst>
                                        </p:cTn>
                                        <p:tgtEl>
                                          <p:spTgt spid="86"/>
                                        </p:tgtEl>
                                        <p:attrNameLst>
                                          <p:attrName>style.visibility</p:attrName>
                                        </p:attrNameLst>
                                      </p:cBhvr>
                                      <p:to>
                                        <p:strVal val="visible"/>
                                      </p:to>
                                    </p:set>
                                    <p:animEffect transition="in" filter="wipe(up)">
                                      <p:cBhvr>
                                        <p:cTn id="76" dur="500"/>
                                        <p:tgtEl>
                                          <p:spTgt spid="86"/>
                                        </p:tgtEl>
                                      </p:cBhvr>
                                    </p:animEffect>
                                  </p:childTnLst>
                                </p:cTn>
                              </p:par>
                              <p:par>
                                <p:cTn id="77" presetID="22" presetClass="entr" presetSubtype="1" fill="hold" nodeType="withEffect">
                                  <p:stCondLst>
                                    <p:cond delay="0"/>
                                  </p:stCondLst>
                                  <p:childTnLst>
                                    <p:set>
                                      <p:cBhvr>
                                        <p:cTn id="78" dur="1" fill="hold">
                                          <p:stCondLst>
                                            <p:cond delay="0"/>
                                          </p:stCondLst>
                                        </p:cTn>
                                        <p:tgtEl>
                                          <p:spTgt spid="89"/>
                                        </p:tgtEl>
                                        <p:attrNameLst>
                                          <p:attrName>style.visibility</p:attrName>
                                        </p:attrNameLst>
                                      </p:cBhvr>
                                      <p:to>
                                        <p:strVal val="visible"/>
                                      </p:to>
                                    </p:set>
                                    <p:animEffect transition="in" filter="wipe(up)">
                                      <p:cBhvr>
                                        <p:cTn id="79" dur="500"/>
                                        <p:tgtEl>
                                          <p:spTgt spid="89"/>
                                        </p:tgtEl>
                                      </p:cBhvr>
                                    </p:animEffect>
                                  </p:childTnLst>
                                </p:cTn>
                              </p:par>
                              <p:par>
                                <p:cTn id="80" presetID="22" presetClass="entr" presetSubtype="1" fill="hold" nodeType="withEffect">
                                  <p:stCondLst>
                                    <p:cond delay="0"/>
                                  </p:stCondLst>
                                  <p:childTnLst>
                                    <p:set>
                                      <p:cBhvr>
                                        <p:cTn id="81" dur="1" fill="hold">
                                          <p:stCondLst>
                                            <p:cond delay="0"/>
                                          </p:stCondLst>
                                        </p:cTn>
                                        <p:tgtEl>
                                          <p:spTgt spid="90"/>
                                        </p:tgtEl>
                                        <p:attrNameLst>
                                          <p:attrName>style.visibility</p:attrName>
                                        </p:attrNameLst>
                                      </p:cBhvr>
                                      <p:to>
                                        <p:strVal val="visible"/>
                                      </p:to>
                                    </p:set>
                                    <p:animEffect transition="in" filter="wipe(up)">
                                      <p:cBhvr>
                                        <p:cTn id="82" dur="500"/>
                                        <p:tgtEl>
                                          <p:spTgt spid="90"/>
                                        </p:tgtEl>
                                      </p:cBhvr>
                                    </p:animEffect>
                                  </p:childTnLst>
                                </p:cTn>
                              </p:par>
                              <p:par>
                                <p:cTn id="83" presetID="22" presetClass="entr" presetSubtype="1" fill="hold" nodeType="withEffect">
                                  <p:stCondLst>
                                    <p:cond delay="0"/>
                                  </p:stCondLst>
                                  <p:childTnLst>
                                    <p:set>
                                      <p:cBhvr>
                                        <p:cTn id="84" dur="1" fill="hold">
                                          <p:stCondLst>
                                            <p:cond delay="0"/>
                                          </p:stCondLst>
                                        </p:cTn>
                                        <p:tgtEl>
                                          <p:spTgt spid="91"/>
                                        </p:tgtEl>
                                        <p:attrNameLst>
                                          <p:attrName>style.visibility</p:attrName>
                                        </p:attrNameLst>
                                      </p:cBhvr>
                                      <p:to>
                                        <p:strVal val="visible"/>
                                      </p:to>
                                    </p:set>
                                    <p:animEffect transition="in" filter="wipe(up)">
                                      <p:cBhvr>
                                        <p:cTn id="85" dur="500"/>
                                        <p:tgtEl>
                                          <p:spTgt spid="91"/>
                                        </p:tgtEl>
                                      </p:cBhvr>
                                    </p:animEffect>
                                  </p:childTnLst>
                                </p:cTn>
                              </p:par>
                              <p:par>
                                <p:cTn id="86" presetID="22" presetClass="entr" presetSubtype="1" fill="hold" nodeType="withEffect">
                                  <p:stCondLst>
                                    <p:cond delay="0"/>
                                  </p:stCondLst>
                                  <p:childTnLst>
                                    <p:set>
                                      <p:cBhvr>
                                        <p:cTn id="87" dur="1" fill="hold">
                                          <p:stCondLst>
                                            <p:cond delay="0"/>
                                          </p:stCondLst>
                                        </p:cTn>
                                        <p:tgtEl>
                                          <p:spTgt spid="92"/>
                                        </p:tgtEl>
                                        <p:attrNameLst>
                                          <p:attrName>style.visibility</p:attrName>
                                        </p:attrNameLst>
                                      </p:cBhvr>
                                      <p:to>
                                        <p:strVal val="visible"/>
                                      </p:to>
                                    </p:set>
                                    <p:animEffect transition="in" filter="wipe(up)">
                                      <p:cBhvr>
                                        <p:cTn id="88" dur="500"/>
                                        <p:tgtEl>
                                          <p:spTgt spid="92"/>
                                        </p:tgtEl>
                                      </p:cBhvr>
                                    </p:animEffect>
                                  </p:childTnLst>
                                </p:cTn>
                              </p:par>
                              <p:par>
                                <p:cTn id="89" presetID="22" presetClass="entr" presetSubtype="1" fill="hold" nodeType="withEffect">
                                  <p:stCondLst>
                                    <p:cond delay="0"/>
                                  </p:stCondLst>
                                  <p:childTnLst>
                                    <p:set>
                                      <p:cBhvr>
                                        <p:cTn id="90" dur="1" fill="hold">
                                          <p:stCondLst>
                                            <p:cond delay="0"/>
                                          </p:stCondLst>
                                        </p:cTn>
                                        <p:tgtEl>
                                          <p:spTgt spid="93"/>
                                        </p:tgtEl>
                                        <p:attrNameLst>
                                          <p:attrName>style.visibility</p:attrName>
                                        </p:attrNameLst>
                                      </p:cBhvr>
                                      <p:to>
                                        <p:strVal val="visible"/>
                                      </p:to>
                                    </p:set>
                                    <p:animEffect transition="in" filter="wipe(up)">
                                      <p:cBhvr>
                                        <p:cTn id="91" dur="500"/>
                                        <p:tgtEl>
                                          <p:spTgt spid="93"/>
                                        </p:tgtEl>
                                      </p:cBhvr>
                                    </p:animEffect>
                                  </p:childTnLst>
                                </p:cTn>
                              </p:par>
                              <p:par>
                                <p:cTn id="92" presetID="22" presetClass="entr" presetSubtype="1" fill="hold" nodeType="withEffect">
                                  <p:stCondLst>
                                    <p:cond delay="0"/>
                                  </p:stCondLst>
                                  <p:childTnLst>
                                    <p:set>
                                      <p:cBhvr>
                                        <p:cTn id="93" dur="1" fill="hold">
                                          <p:stCondLst>
                                            <p:cond delay="0"/>
                                          </p:stCondLst>
                                        </p:cTn>
                                        <p:tgtEl>
                                          <p:spTgt spid="94"/>
                                        </p:tgtEl>
                                        <p:attrNameLst>
                                          <p:attrName>style.visibility</p:attrName>
                                        </p:attrNameLst>
                                      </p:cBhvr>
                                      <p:to>
                                        <p:strVal val="visible"/>
                                      </p:to>
                                    </p:set>
                                    <p:animEffect transition="in" filter="wipe(up)">
                                      <p:cBhvr>
                                        <p:cTn id="94" dur="500"/>
                                        <p:tgtEl>
                                          <p:spTgt spid="94"/>
                                        </p:tgtEl>
                                      </p:cBhvr>
                                    </p:animEffect>
                                  </p:childTnLst>
                                </p:cTn>
                              </p:par>
                              <p:par>
                                <p:cTn id="95" presetID="22" presetClass="entr" presetSubtype="1" fill="hold" nodeType="withEffect">
                                  <p:stCondLst>
                                    <p:cond delay="0"/>
                                  </p:stCondLst>
                                  <p:childTnLst>
                                    <p:set>
                                      <p:cBhvr>
                                        <p:cTn id="96" dur="1" fill="hold">
                                          <p:stCondLst>
                                            <p:cond delay="0"/>
                                          </p:stCondLst>
                                        </p:cTn>
                                        <p:tgtEl>
                                          <p:spTgt spid="95"/>
                                        </p:tgtEl>
                                        <p:attrNameLst>
                                          <p:attrName>style.visibility</p:attrName>
                                        </p:attrNameLst>
                                      </p:cBhvr>
                                      <p:to>
                                        <p:strVal val="visible"/>
                                      </p:to>
                                    </p:set>
                                    <p:animEffect transition="in" filter="wipe(up)">
                                      <p:cBhvr>
                                        <p:cTn id="97" dur="500"/>
                                        <p:tgtEl>
                                          <p:spTgt spid="95"/>
                                        </p:tgtEl>
                                      </p:cBhvr>
                                    </p:animEffect>
                                  </p:childTnLst>
                                </p:cTn>
                              </p:par>
                              <p:par>
                                <p:cTn id="98" presetID="22" presetClass="entr" presetSubtype="1" fill="hold" nodeType="withEffect">
                                  <p:stCondLst>
                                    <p:cond delay="0"/>
                                  </p:stCondLst>
                                  <p:childTnLst>
                                    <p:set>
                                      <p:cBhvr>
                                        <p:cTn id="99" dur="1" fill="hold">
                                          <p:stCondLst>
                                            <p:cond delay="0"/>
                                          </p:stCondLst>
                                        </p:cTn>
                                        <p:tgtEl>
                                          <p:spTgt spid="98"/>
                                        </p:tgtEl>
                                        <p:attrNameLst>
                                          <p:attrName>style.visibility</p:attrName>
                                        </p:attrNameLst>
                                      </p:cBhvr>
                                      <p:to>
                                        <p:strVal val="visible"/>
                                      </p:to>
                                    </p:set>
                                    <p:animEffect transition="in" filter="wipe(up)">
                                      <p:cBhvr>
                                        <p:cTn id="100" dur="500"/>
                                        <p:tgtEl>
                                          <p:spTgt spid="98"/>
                                        </p:tgtEl>
                                      </p:cBhvr>
                                    </p:animEffect>
                                  </p:childTnLst>
                                </p:cTn>
                              </p:par>
                              <p:par>
                                <p:cTn id="101" presetID="22" presetClass="entr" presetSubtype="1" fill="hold" nodeType="withEffect">
                                  <p:stCondLst>
                                    <p:cond delay="0"/>
                                  </p:stCondLst>
                                  <p:childTnLst>
                                    <p:set>
                                      <p:cBhvr>
                                        <p:cTn id="102" dur="1" fill="hold">
                                          <p:stCondLst>
                                            <p:cond delay="0"/>
                                          </p:stCondLst>
                                        </p:cTn>
                                        <p:tgtEl>
                                          <p:spTgt spid="99"/>
                                        </p:tgtEl>
                                        <p:attrNameLst>
                                          <p:attrName>style.visibility</p:attrName>
                                        </p:attrNameLst>
                                      </p:cBhvr>
                                      <p:to>
                                        <p:strVal val="visible"/>
                                      </p:to>
                                    </p:set>
                                    <p:animEffect transition="in" filter="wipe(up)">
                                      <p:cBhvr>
                                        <p:cTn id="103" dur="500"/>
                                        <p:tgtEl>
                                          <p:spTgt spid="99"/>
                                        </p:tgtEl>
                                      </p:cBhvr>
                                    </p:animEffect>
                                  </p:childTnLst>
                                </p:cTn>
                              </p:par>
                              <p:par>
                                <p:cTn id="104" presetID="22" presetClass="entr" presetSubtype="1" fill="hold" nodeType="withEffect">
                                  <p:stCondLst>
                                    <p:cond delay="0"/>
                                  </p:stCondLst>
                                  <p:childTnLst>
                                    <p:set>
                                      <p:cBhvr>
                                        <p:cTn id="105" dur="1" fill="hold">
                                          <p:stCondLst>
                                            <p:cond delay="0"/>
                                          </p:stCondLst>
                                        </p:cTn>
                                        <p:tgtEl>
                                          <p:spTgt spid="100"/>
                                        </p:tgtEl>
                                        <p:attrNameLst>
                                          <p:attrName>style.visibility</p:attrName>
                                        </p:attrNameLst>
                                      </p:cBhvr>
                                      <p:to>
                                        <p:strVal val="visible"/>
                                      </p:to>
                                    </p:set>
                                    <p:animEffect transition="in" filter="wipe(up)">
                                      <p:cBhvr>
                                        <p:cTn id="106" dur="500"/>
                                        <p:tgtEl>
                                          <p:spTgt spid="100"/>
                                        </p:tgtEl>
                                      </p:cBhvr>
                                    </p:animEffect>
                                  </p:childTnLst>
                                </p:cTn>
                              </p:par>
                              <p:par>
                                <p:cTn id="107" presetID="22" presetClass="entr" presetSubtype="1" fill="hold" nodeType="withEffect">
                                  <p:stCondLst>
                                    <p:cond delay="0"/>
                                  </p:stCondLst>
                                  <p:childTnLst>
                                    <p:set>
                                      <p:cBhvr>
                                        <p:cTn id="108" dur="1" fill="hold">
                                          <p:stCondLst>
                                            <p:cond delay="0"/>
                                          </p:stCondLst>
                                        </p:cTn>
                                        <p:tgtEl>
                                          <p:spTgt spid="101"/>
                                        </p:tgtEl>
                                        <p:attrNameLst>
                                          <p:attrName>style.visibility</p:attrName>
                                        </p:attrNameLst>
                                      </p:cBhvr>
                                      <p:to>
                                        <p:strVal val="visible"/>
                                      </p:to>
                                    </p:set>
                                    <p:animEffect transition="in" filter="wipe(up)">
                                      <p:cBhvr>
                                        <p:cTn id="109" dur="500"/>
                                        <p:tgtEl>
                                          <p:spTgt spid="101"/>
                                        </p:tgtEl>
                                      </p:cBhvr>
                                    </p:animEffect>
                                  </p:childTnLst>
                                </p:cTn>
                              </p:par>
                              <p:par>
                                <p:cTn id="110" presetID="22" presetClass="entr" presetSubtype="1" fill="hold" nodeType="withEffect">
                                  <p:stCondLst>
                                    <p:cond delay="0"/>
                                  </p:stCondLst>
                                  <p:childTnLst>
                                    <p:set>
                                      <p:cBhvr>
                                        <p:cTn id="111" dur="1" fill="hold">
                                          <p:stCondLst>
                                            <p:cond delay="0"/>
                                          </p:stCondLst>
                                        </p:cTn>
                                        <p:tgtEl>
                                          <p:spTgt spid="102"/>
                                        </p:tgtEl>
                                        <p:attrNameLst>
                                          <p:attrName>style.visibility</p:attrName>
                                        </p:attrNameLst>
                                      </p:cBhvr>
                                      <p:to>
                                        <p:strVal val="visible"/>
                                      </p:to>
                                    </p:set>
                                    <p:animEffect transition="in" filter="wipe(up)">
                                      <p:cBhvr>
                                        <p:cTn id="112" dur="500"/>
                                        <p:tgtEl>
                                          <p:spTgt spid="102"/>
                                        </p:tgtEl>
                                      </p:cBhvr>
                                    </p:animEffect>
                                  </p:childTnLst>
                                </p:cTn>
                              </p:par>
                              <p:par>
                                <p:cTn id="113" presetID="22" presetClass="entr" presetSubtype="1" fill="hold" nodeType="withEffect">
                                  <p:stCondLst>
                                    <p:cond delay="0"/>
                                  </p:stCondLst>
                                  <p:childTnLst>
                                    <p:set>
                                      <p:cBhvr>
                                        <p:cTn id="114" dur="1" fill="hold">
                                          <p:stCondLst>
                                            <p:cond delay="0"/>
                                          </p:stCondLst>
                                        </p:cTn>
                                        <p:tgtEl>
                                          <p:spTgt spid="103"/>
                                        </p:tgtEl>
                                        <p:attrNameLst>
                                          <p:attrName>style.visibility</p:attrName>
                                        </p:attrNameLst>
                                      </p:cBhvr>
                                      <p:to>
                                        <p:strVal val="visible"/>
                                      </p:to>
                                    </p:set>
                                    <p:animEffect transition="in" filter="wipe(up)">
                                      <p:cBhvr>
                                        <p:cTn id="115" dur="500"/>
                                        <p:tgtEl>
                                          <p:spTgt spid="103"/>
                                        </p:tgtEl>
                                      </p:cBhvr>
                                    </p:animEffect>
                                  </p:childTnLst>
                                </p:cTn>
                              </p:par>
                              <p:par>
                                <p:cTn id="116" presetID="22" presetClass="entr" presetSubtype="1" fill="hold" nodeType="withEffect">
                                  <p:stCondLst>
                                    <p:cond delay="0"/>
                                  </p:stCondLst>
                                  <p:childTnLst>
                                    <p:set>
                                      <p:cBhvr>
                                        <p:cTn id="117" dur="1" fill="hold">
                                          <p:stCondLst>
                                            <p:cond delay="0"/>
                                          </p:stCondLst>
                                        </p:cTn>
                                        <p:tgtEl>
                                          <p:spTgt spid="104"/>
                                        </p:tgtEl>
                                        <p:attrNameLst>
                                          <p:attrName>style.visibility</p:attrName>
                                        </p:attrNameLst>
                                      </p:cBhvr>
                                      <p:to>
                                        <p:strVal val="visible"/>
                                      </p:to>
                                    </p:set>
                                    <p:animEffect transition="in" filter="wipe(up)">
                                      <p:cBhvr>
                                        <p:cTn id="118" dur="500"/>
                                        <p:tgtEl>
                                          <p:spTgt spid="104"/>
                                        </p:tgtEl>
                                      </p:cBhvr>
                                    </p:animEffect>
                                  </p:childTnLst>
                                </p:cTn>
                              </p:par>
                              <p:par>
                                <p:cTn id="119" presetID="22" presetClass="entr" presetSubtype="1" fill="hold" nodeType="withEffect">
                                  <p:stCondLst>
                                    <p:cond delay="0"/>
                                  </p:stCondLst>
                                  <p:childTnLst>
                                    <p:set>
                                      <p:cBhvr>
                                        <p:cTn id="120" dur="1" fill="hold">
                                          <p:stCondLst>
                                            <p:cond delay="0"/>
                                          </p:stCondLst>
                                        </p:cTn>
                                        <p:tgtEl>
                                          <p:spTgt spid="107"/>
                                        </p:tgtEl>
                                        <p:attrNameLst>
                                          <p:attrName>style.visibility</p:attrName>
                                        </p:attrNameLst>
                                      </p:cBhvr>
                                      <p:to>
                                        <p:strVal val="visible"/>
                                      </p:to>
                                    </p:set>
                                    <p:animEffect transition="in" filter="wipe(up)">
                                      <p:cBhvr>
                                        <p:cTn id="121" dur="500"/>
                                        <p:tgtEl>
                                          <p:spTgt spid="107"/>
                                        </p:tgtEl>
                                      </p:cBhvr>
                                    </p:animEffect>
                                  </p:childTnLst>
                                </p:cTn>
                              </p:par>
                              <p:par>
                                <p:cTn id="122" presetID="22" presetClass="entr" presetSubtype="1" fill="hold" nodeType="withEffect">
                                  <p:stCondLst>
                                    <p:cond delay="0"/>
                                  </p:stCondLst>
                                  <p:childTnLst>
                                    <p:set>
                                      <p:cBhvr>
                                        <p:cTn id="123" dur="1" fill="hold">
                                          <p:stCondLst>
                                            <p:cond delay="0"/>
                                          </p:stCondLst>
                                        </p:cTn>
                                        <p:tgtEl>
                                          <p:spTgt spid="108"/>
                                        </p:tgtEl>
                                        <p:attrNameLst>
                                          <p:attrName>style.visibility</p:attrName>
                                        </p:attrNameLst>
                                      </p:cBhvr>
                                      <p:to>
                                        <p:strVal val="visible"/>
                                      </p:to>
                                    </p:set>
                                    <p:animEffect transition="in" filter="wipe(up)">
                                      <p:cBhvr>
                                        <p:cTn id="124" dur="500"/>
                                        <p:tgtEl>
                                          <p:spTgt spid="108"/>
                                        </p:tgtEl>
                                      </p:cBhvr>
                                    </p:animEffect>
                                  </p:childTnLst>
                                </p:cTn>
                              </p:par>
                              <p:par>
                                <p:cTn id="125" presetID="22" presetClass="entr" presetSubtype="1" fill="hold" nodeType="withEffect">
                                  <p:stCondLst>
                                    <p:cond delay="0"/>
                                  </p:stCondLst>
                                  <p:childTnLst>
                                    <p:set>
                                      <p:cBhvr>
                                        <p:cTn id="126" dur="1" fill="hold">
                                          <p:stCondLst>
                                            <p:cond delay="0"/>
                                          </p:stCondLst>
                                        </p:cTn>
                                        <p:tgtEl>
                                          <p:spTgt spid="109"/>
                                        </p:tgtEl>
                                        <p:attrNameLst>
                                          <p:attrName>style.visibility</p:attrName>
                                        </p:attrNameLst>
                                      </p:cBhvr>
                                      <p:to>
                                        <p:strVal val="visible"/>
                                      </p:to>
                                    </p:set>
                                    <p:animEffect transition="in" filter="wipe(up)">
                                      <p:cBhvr>
                                        <p:cTn id="127" dur="500"/>
                                        <p:tgtEl>
                                          <p:spTgt spid="109"/>
                                        </p:tgtEl>
                                      </p:cBhvr>
                                    </p:animEffect>
                                  </p:childTnLst>
                                </p:cTn>
                              </p:par>
                              <p:par>
                                <p:cTn id="128" presetID="22" presetClass="entr" presetSubtype="1" fill="hold" nodeType="withEffect">
                                  <p:stCondLst>
                                    <p:cond delay="0"/>
                                  </p:stCondLst>
                                  <p:childTnLst>
                                    <p:set>
                                      <p:cBhvr>
                                        <p:cTn id="129" dur="1" fill="hold">
                                          <p:stCondLst>
                                            <p:cond delay="0"/>
                                          </p:stCondLst>
                                        </p:cTn>
                                        <p:tgtEl>
                                          <p:spTgt spid="110"/>
                                        </p:tgtEl>
                                        <p:attrNameLst>
                                          <p:attrName>style.visibility</p:attrName>
                                        </p:attrNameLst>
                                      </p:cBhvr>
                                      <p:to>
                                        <p:strVal val="visible"/>
                                      </p:to>
                                    </p:set>
                                    <p:animEffect transition="in" filter="wipe(up)">
                                      <p:cBhvr>
                                        <p:cTn id="130" dur="500"/>
                                        <p:tgtEl>
                                          <p:spTgt spid="110"/>
                                        </p:tgtEl>
                                      </p:cBhvr>
                                    </p:animEffect>
                                  </p:childTnLst>
                                </p:cTn>
                              </p:par>
                              <p:par>
                                <p:cTn id="131" presetID="22" presetClass="entr" presetSubtype="1" fill="hold" nodeType="withEffect">
                                  <p:stCondLst>
                                    <p:cond delay="0"/>
                                  </p:stCondLst>
                                  <p:childTnLst>
                                    <p:set>
                                      <p:cBhvr>
                                        <p:cTn id="132" dur="1" fill="hold">
                                          <p:stCondLst>
                                            <p:cond delay="0"/>
                                          </p:stCondLst>
                                        </p:cTn>
                                        <p:tgtEl>
                                          <p:spTgt spid="111"/>
                                        </p:tgtEl>
                                        <p:attrNameLst>
                                          <p:attrName>style.visibility</p:attrName>
                                        </p:attrNameLst>
                                      </p:cBhvr>
                                      <p:to>
                                        <p:strVal val="visible"/>
                                      </p:to>
                                    </p:set>
                                    <p:animEffect transition="in" filter="wipe(up)">
                                      <p:cBhvr>
                                        <p:cTn id="133" dur="500"/>
                                        <p:tgtEl>
                                          <p:spTgt spid="111"/>
                                        </p:tgtEl>
                                      </p:cBhvr>
                                    </p:animEffect>
                                  </p:childTnLst>
                                </p:cTn>
                              </p:par>
                              <p:par>
                                <p:cTn id="134" presetID="22" presetClass="entr" presetSubtype="1" fill="hold" nodeType="withEffect">
                                  <p:stCondLst>
                                    <p:cond delay="0"/>
                                  </p:stCondLst>
                                  <p:childTnLst>
                                    <p:set>
                                      <p:cBhvr>
                                        <p:cTn id="135" dur="1" fill="hold">
                                          <p:stCondLst>
                                            <p:cond delay="0"/>
                                          </p:stCondLst>
                                        </p:cTn>
                                        <p:tgtEl>
                                          <p:spTgt spid="112"/>
                                        </p:tgtEl>
                                        <p:attrNameLst>
                                          <p:attrName>style.visibility</p:attrName>
                                        </p:attrNameLst>
                                      </p:cBhvr>
                                      <p:to>
                                        <p:strVal val="visible"/>
                                      </p:to>
                                    </p:set>
                                    <p:animEffect transition="in" filter="wipe(up)">
                                      <p:cBhvr>
                                        <p:cTn id="136" dur="500"/>
                                        <p:tgtEl>
                                          <p:spTgt spid="112"/>
                                        </p:tgtEl>
                                      </p:cBhvr>
                                    </p:animEffect>
                                  </p:childTnLst>
                                </p:cTn>
                              </p:par>
                            </p:childTnLst>
                          </p:cTn>
                        </p:par>
                        <p:par>
                          <p:cTn id="137" fill="hold">
                            <p:stCondLst>
                              <p:cond delay="1000"/>
                            </p:stCondLst>
                            <p:childTnLst>
                              <p:par>
                                <p:cTn id="138" presetID="10" presetClass="entr" presetSubtype="0" fill="hold" grpId="0" nodeType="afterEffect">
                                  <p:stCondLst>
                                    <p:cond delay="0"/>
                                  </p:stCondLst>
                                  <p:childTnLst>
                                    <p:set>
                                      <p:cBhvr>
                                        <p:cTn id="139" dur="1" fill="hold">
                                          <p:stCondLst>
                                            <p:cond delay="0"/>
                                          </p:stCondLst>
                                        </p:cTn>
                                        <p:tgtEl>
                                          <p:spTgt spid="117"/>
                                        </p:tgtEl>
                                        <p:attrNameLst>
                                          <p:attrName>style.visibility</p:attrName>
                                        </p:attrNameLst>
                                      </p:cBhvr>
                                      <p:to>
                                        <p:strVal val="visible"/>
                                      </p:to>
                                    </p:set>
                                    <p:animEffect transition="in" filter="fade">
                                      <p:cBhvr>
                                        <p:cTn id="140" dur="500"/>
                                        <p:tgtEl>
                                          <p:spTgt spid="117"/>
                                        </p:tgtEl>
                                      </p:cBhvr>
                                    </p:animEffect>
                                  </p:childTnLst>
                                </p:cTn>
                              </p:par>
                            </p:childTnLst>
                          </p:cTn>
                        </p:par>
                      </p:childTnLst>
                    </p:cTn>
                  </p:par>
                  <p:par>
                    <p:cTn id="141" fill="hold">
                      <p:stCondLst>
                        <p:cond delay="indefinite"/>
                      </p:stCondLst>
                      <p:childTnLst>
                        <p:par>
                          <p:cTn id="142" fill="hold">
                            <p:stCondLst>
                              <p:cond delay="0"/>
                            </p:stCondLst>
                            <p:childTnLst>
                              <p:par>
                                <p:cTn id="143" presetID="10" presetClass="exit" presetSubtype="0" fill="hold" grpId="1" nodeType="clickEffect">
                                  <p:stCondLst>
                                    <p:cond delay="0"/>
                                  </p:stCondLst>
                                  <p:childTnLst>
                                    <p:animEffect transition="out" filter="fade">
                                      <p:cBhvr>
                                        <p:cTn id="144" dur="500"/>
                                        <p:tgtEl>
                                          <p:spTgt spid="117"/>
                                        </p:tgtEl>
                                      </p:cBhvr>
                                    </p:animEffect>
                                    <p:set>
                                      <p:cBhvr>
                                        <p:cTn id="145" dur="1" fill="hold">
                                          <p:stCondLst>
                                            <p:cond delay="499"/>
                                          </p:stCondLst>
                                        </p:cTn>
                                        <p:tgtEl>
                                          <p:spTgt spid="117"/>
                                        </p:tgtEl>
                                        <p:attrNameLst>
                                          <p:attrName>style.visibility</p:attrName>
                                        </p:attrNameLst>
                                      </p:cBhvr>
                                      <p:to>
                                        <p:strVal val="hidden"/>
                                      </p:to>
                                    </p:set>
                                  </p:childTnLst>
                                </p:cTn>
                              </p:par>
                            </p:childTnLst>
                          </p:cTn>
                        </p:par>
                        <p:par>
                          <p:cTn id="146" fill="hold">
                            <p:stCondLst>
                              <p:cond delay="500"/>
                            </p:stCondLst>
                            <p:childTnLst>
                              <p:par>
                                <p:cTn id="147" presetID="53" presetClass="exit" presetSubtype="32" fill="hold" grpId="1" nodeType="afterEffect">
                                  <p:stCondLst>
                                    <p:cond delay="0"/>
                                  </p:stCondLst>
                                  <p:childTnLst>
                                    <p:anim calcmode="lin" valueType="num">
                                      <p:cBhvr>
                                        <p:cTn id="148" dur="500"/>
                                        <p:tgtEl>
                                          <p:spTgt spid="24"/>
                                        </p:tgtEl>
                                        <p:attrNameLst>
                                          <p:attrName>ppt_w</p:attrName>
                                        </p:attrNameLst>
                                      </p:cBhvr>
                                      <p:tavLst>
                                        <p:tav tm="0">
                                          <p:val>
                                            <p:strVal val="ppt_w"/>
                                          </p:val>
                                        </p:tav>
                                        <p:tav tm="100000">
                                          <p:val>
                                            <p:fltVal val="0"/>
                                          </p:val>
                                        </p:tav>
                                      </p:tavLst>
                                    </p:anim>
                                    <p:anim calcmode="lin" valueType="num">
                                      <p:cBhvr>
                                        <p:cTn id="149" dur="500"/>
                                        <p:tgtEl>
                                          <p:spTgt spid="24"/>
                                        </p:tgtEl>
                                        <p:attrNameLst>
                                          <p:attrName>ppt_h</p:attrName>
                                        </p:attrNameLst>
                                      </p:cBhvr>
                                      <p:tavLst>
                                        <p:tav tm="0">
                                          <p:val>
                                            <p:strVal val="ppt_h"/>
                                          </p:val>
                                        </p:tav>
                                        <p:tav tm="100000">
                                          <p:val>
                                            <p:fltVal val="0"/>
                                          </p:val>
                                        </p:tav>
                                      </p:tavLst>
                                    </p:anim>
                                    <p:animEffect transition="out" filter="fade">
                                      <p:cBhvr>
                                        <p:cTn id="150" dur="500"/>
                                        <p:tgtEl>
                                          <p:spTgt spid="24"/>
                                        </p:tgtEl>
                                      </p:cBhvr>
                                    </p:animEffect>
                                    <p:set>
                                      <p:cBhvr>
                                        <p:cTn id="151" dur="1" fill="hold">
                                          <p:stCondLst>
                                            <p:cond delay="499"/>
                                          </p:stCondLst>
                                        </p:cTn>
                                        <p:tgtEl>
                                          <p:spTgt spid="24"/>
                                        </p:tgtEl>
                                        <p:attrNameLst>
                                          <p:attrName>style.visibility</p:attrName>
                                        </p:attrNameLst>
                                      </p:cBhvr>
                                      <p:to>
                                        <p:strVal val="hidden"/>
                                      </p:to>
                                    </p:set>
                                  </p:childTnLst>
                                </p:cTn>
                              </p:par>
                            </p:childTnLst>
                          </p:cTn>
                        </p:par>
                        <p:par>
                          <p:cTn id="152" fill="hold">
                            <p:stCondLst>
                              <p:cond delay="1000"/>
                            </p:stCondLst>
                            <p:childTnLst>
                              <p:par>
                                <p:cTn id="153" presetID="22" presetClass="exit" presetSubtype="4" fill="hold" nodeType="afterEffect">
                                  <p:stCondLst>
                                    <p:cond delay="0"/>
                                  </p:stCondLst>
                                  <p:childTnLst>
                                    <p:animEffect transition="out" filter="wipe(down)">
                                      <p:cBhvr>
                                        <p:cTn id="154" dur="500"/>
                                        <p:tgtEl>
                                          <p:spTgt spid="6"/>
                                        </p:tgtEl>
                                      </p:cBhvr>
                                    </p:animEffect>
                                    <p:set>
                                      <p:cBhvr>
                                        <p:cTn id="155" dur="1" fill="hold">
                                          <p:stCondLst>
                                            <p:cond delay="499"/>
                                          </p:stCondLst>
                                        </p:cTn>
                                        <p:tgtEl>
                                          <p:spTgt spid="6"/>
                                        </p:tgtEl>
                                        <p:attrNameLst>
                                          <p:attrName>style.visibility</p:attrName>
                                        </p:attrNameLst>
                                      </p:cBhvr>
                                      <p:to>
                                        <p:strVal val="hidden"/>
                                      </p:to>
                                    </p:set>
                                  </p:childTnLst>
                                </p:cTn>
                              </p:par>
                              <p:par>
                                <p:cTn id="156" presetID="22" presetClass="exit" presetSubtype="4" fill="hold" nodeType="withEffect">
                                  <p:stCondLst>
                                    <p:cond delay="0"/>
                                  </p:stCondLst>
                                  <p:childTnLst>
                                    <p:animEffect transition="out" filter="wipe(down)">
                                      <p:cBhvr>
                                        <p:cTn id="157" dur="500"/>
                                        <p:tgtEl>
                                          <p:spTgt spid="37"/>
                                        </p:tgtEl>
                                      </p:cBhvr>
                                    </p:animEffect>
                                    <p:set>
                                      <p:cBhvr>
                                        <p:cTn id="158" dur="1" fill="hold">
                                          <p:stCondLst>
                                            <p:cond delay="499"/>
                                          </p:stCondLst>
                                        </p:cTn>
                                        <p:tgtEl>
                                          <p:spTgt spid="37"/>
                                        </p:tgtEl>
                                        <p:attrNameLst>
                                          <p:attrName>style.visibility</p:attrName>
                                        </p:attrNameLst>
                                      </p:cBhvr>
                                      <p:to>
                                        <p:strVal val="hidden"/>
                                      </p:to>
                                    </p:set>
                                  </p:childTnLst>
                                </p:cTn>
                              </p:par>
                              <p:par>
                                <p:cTn id="159" presetID="22" presetClass="exit" presetSubtype="4" fill="hold" nodeType="withEffect">
                                  <p:stCondLst>
                                    <p:cond delay="0"/>
                                  </p:stCondLst>
                                  <p:childTnLst>
                                    <p:animEffect transition="out" filter="wipe(down)">
                                      <p:cBhvr>
                                        <p:cTn id="160" dur="500"/>
                                        <p:tgtEl>
                                          <p:spTgt spid="38"/>
                                        </p:tgtEl>
                                      </p:cBhvr>
                                    </p:animEffect>
                                    <p:set>
                                      <p:cBhvr>
                                        <p:cTn id="161" dur="1" fill="hold">
                                          <p:stCondLst>
                                            <p:cond delay="499"/>
                                          </p:stCondLst>
                                        </p:cTn>
                                        <p:tgtEl>
                                          <p:spTgt spid="38"/>
                                        </p:tgtEl>
                                        <p:attrNameLst>
                                          <p:attrName>style.visibility</p:attrName>
                                        </p:attrNameLst>
                                      </p:cBhvr>
                                      <p:to>
                                        <p:strVal val="hidden"/>
                                      </p:to>
                                    </p:set>
                                  </p:childTnLst>
                                </p:cTn>
                              </p:par>
                              <p:par>
                                <p:cTn id="162" presetID="22" presetClass="exit" presetSubtype="4" fill="hold" nodeType="withEffect">
                                  <p:stCondLst>
                                    <p:cond delay="0"/>
                                  </p:stCondLst>
                                  <p:childTnLst>
                                    <p:animEffect transition="out" filter="wipe(down)">
                                      <p:cBhvr>
                                        <p:cTn id="163" dur="500"/>
                                        <p:tgtEl>
                                          <p:spTgt spid="39"/>
                                        </p:tgtEl>
                                      </p:cBhvr>
                                    </p:animEffect>
                                    <p:set>
                                      <p:cBhvr>
                                        <p:cTn id="164" dur="1" fill="hold">
                                          <p:stCondLst>
                                            <p:cond delay="499"/>
                                          </p:stCondLst>
                                        </p:cTn>
                                        <p:tgtEl>
                                          <p:spTgt spid="39"/>
                                        </p:tgtEl>
                                        <p:attrNameLst>
                                          <p:attrName>style.visibility</p:attrName>
                                        </p:attrNameLst>
                                      </p:cBhvr>
                                      <p:to>
                                        <p:strVal val="hidden"/>
                                      </p:to>
                                    </p:set>
                                  </p:childTnLst>
                                </p:cTn>
                              </p:par>
                              <p:par>
                                <p:cTn id="165" presetID="22" presetClass="exit" presetSubtype="4" fill="hold" nodeType="withEffect">
                                  <p:stCondLst>
                                    <p:cond delay="0"/>
                                  </p:stCondLst>
                                  <p:childTnLst>
                                    <p:animEffect transition="out" filter="wipe(down)">
                                      <p:cBhvr>
                                        <p:cTn id="166" dur="500"/>
                                        <p:tgtEl>
                                          <p:spTgt spid="40"/>
                                        </p:tgtEl>
                                      </p:cBhvr>
                                    </p:animEffect>
                                    <p:set>
                                      <p:cBhvr>
                                        <p:cTn id="167" dur="1" fill="hold">
                                          <p:stCondLst>
                                            <p:cond delay="499"/>
                                          </p:stCondLst>
                                        </p:cTn>
                                        <p:tgtEl>
                                          <p:spTgt spid="40"/>
                                        </p:tgtEl>
                                        <p:attrNameLst>
                                          <p:attrName>style.visibility</p:attrName>
                                        </p:attrNameLst>
                                      </p:cBhvr>
                                      <p:to>
                                        <p:strVal val="hidden"/>
                                      </p:to>
                                    </p:set>
                                  </p:childTnLst>
                                </p:cTn>
                              </p:par>
                              <p:par>
                                <p:cTn id="168" presetID="22" presetClass="exit" presetSubtype="4" fill="hold" nodeType="withEffect">
                                  <p:stCondLst>
                                    <p:cond delay="0"/>
                                  </p:stCondLst>
                                  <p:childTnLst>
                                    <p:animEffect transition="out" filter="wipe(down)">
                                      <p:cBhvr>
                                        <p:cTn id="169" dur="500"/>
                                        <p:tgtEl>
                                          <p:spTgt spid="41"/>
                                        </p:tgtEl>
                                      </p:cBhvr>
                                    </p:animEffect>
                                    <p:set>
                                      <p:cBhvr>
                                        <p:cTn id="170" dur="1" fill="hold">
                                          <p:stCondLst>
                                            <p:cond delay="499"/>
                                          </p:stCondLst>
                                        </p:cTn>
                                        <p:tgtEl>
                                          <p:spTgt spid="41"/>
                                        </p:tgtEl>
                                        <p:attrNameLst>
                                          <p:attrName>style.visibility</p:attrName>
                                        </p:attrNameLst>
                                      </p:cBhvr>
                                      <p:to>
                                        <p:strVal val="hidden"/>
                                      </p:to>
                                    </p:set>
                                  </p:childTnLst>
                                </p:cTn>
                              </p:par>
                              <p:par>
                                <p:cTn id="171" presetID="22" presetClass="exit" presetSubtype="4" fill="hold" nodeType="withEffect">
                                  <p:stCondLst>
                                    <p:cond delay="0"/>
                                  </p:stCondLst>
                                  <p:childTnLst>
                                    <p:animEffect transition="out" filter="wipe(down)">
                                      <p:cBhvr>
                                        <p:cTn id="172" dur="500"/>
                                        <p:tgtEl>
                                          <p:spTgt spid="42"/>
                                        </p:tgtEl>
                                      </p:cBhvr>
                                    </p:animEffect>
                                    <p:set>
                                      <p:cBhvr>
                                        <p:cTn id="173" dur="1" fill="hold">
                                          <p:stCondLst>
                                            <p:cond delay="499"/>
                                          </p:stCondLst>
                                        </p:cTn>
                                        <p:tgtEl>
                                          <p:spTgt spid="42"/>
                                        </p:tgtEl>
                                        <p:attrNameLst>
                                          <p:attrName>style.visibility</p:attrName>
                                        </p:attrNameLst>
                                      </p:cBhvr>
                                      <p:to>
                                        <p:strVal val="hidden"/>
                                      </p:to>
                                    </p:set>
                                  </p:childTnLst>
                                </p:cTn>
                              </p:par>
                              <p:par>
                                <p:cTn id="174" presetID="22" presetClass="exit" presetSubtype="4" fill="hold" nodeType="withEffect">
                                  <p:stCondLst>
                                    <p:cond delay="0"/>
                                  </p:stCondLst>
                                  <p:childTnLst>
                                    <p:animEffect transition="out" filter="wipe(down)">
                                      <p:cBhvr>
                                        <p:cTn id="175" dur="500"/>
                                        <p:tgtEl>
                                          <p:spTgt spid="68"/>
                                        </p:tgtEl>
                                      </p:cBhvr>
                                    </p:animEffect>
                                    <p:set>
                                      <p:cBhvr>
                                        <p:cTn id="176" dur="1" fill="hold">
                                          <p:stCondLst>
                                            <p:cond delay="499"/>
                                          </p:stCondLst>
                                        </p:cTn>
                                        <p:tgtEl>
                                          <p:spTgt spid="68"/>
                                        </p:tgtEl>
                                        <p:attrNameLst>
                                          <p:attrName>style.visibility</p:attrName>
                                        </p:attrNameLst>
                                      </p:cBhvr>
                                      <p:to>
                                        <p:strVal val="hidden"/>
                                      </p:to>
                                    </p:set>
                                  </p:childTnLst>
                                </p:cTn>
                              </p:par>
                              <p:par>
                                <p:cTn id="177" presetID="22" presetClass="exit" presetSubtype="4" fill="hold" nodeType="withEffect">
                                  <p:stCondLst>
                                    <p:cond delay="0"/>
                                  </p:stCondLst>
                                  <p:childTnLst>
                                    <p:animEffect transition="out" filter="wipe(down)">
                                      <p:cBhvr>
                                        <p:cTn id="178" dur="500"/>
                                        <p:tgtEl>
                                          <p:spTgt spid="71"/>
                                        </p:tgtEl>
                                      </p:cBhvr>
                                    </p:animEffect>
                                    <p:set>
                                      <p:cBhvr>
                                        <p:cTn id="179" dur="1" fill="hold">
                                          <p:stCondLst>
                                            <p:cond delay="499"/>
                                          </p:stCondLst>
                                        </p:cTn>
                                        <p:tgtEl>
                                          <p:spTgt spid="71"/>
                                        </p:tgtEl>
                                        <p:attrNameLst>
                                          <p:attrName>style.visibility</p:attrName>
                                        </p:attrNameLst>
                                      </p:cBhvr>
                                      <p:to>
                                        <p:strVal val="hidden"/>
                                      </p:to>
                                    </p:set>
                                  </p:childTnLst>
                                </p:cTn>
                              </p:par>
                              <p:par>
                                <p:cTn id="180" presetID="22" presetClass="exit" presetSubtype="4" fill="hold" nodeType="withEffect">
                                  <p:stCondLst>
                                    <p:cond delay="0"/>
                                  </p:stCondLst>
                                  <p:childTnLst>
                                    <p:animEffect transition="out" filter="wipe(down)">
                                      <p:cBhvr>
                                        <p:cTn id="181" dur="500"/>
                                        <p:tgtEl>
                                          <p:spTgt spid="72"/>
                                        </p:tgtEl>
                                      </p:cBhvr>
                                    </p:animEffect>
                                    <p:set>
                                      <p:cBhvr>
                                        <p:cTn id="182" dur="1" fill="hold">
                                          <p:stCondLst>
                                            <p:cond delay="499"/>
                                          </p:stCondLst>
                                        </p:cTn>
                                        <p:tgtEl>
                                          <p:spTgt spid="72"/>
                                        </p:tgtEl>
                                        <p:attrNameLst>
                                          <p:attrName>style.visibility</p:attrName>
                                        </p:attrNameLst>
                                      </p:cBhvr>
                                      <p:to>
                                        <p:strVal val="hidden"/>
                                      </p:to>
                                    </p:set>
                                  </p:childTnLst>
                                </p:cTn>
                              </p:par>
                              <p:par>
                                <p:cTn id="183" presetID="22" presetClass="exit" presetSubtype="4" fill="hold" nodeType="withEffect">
                                  <p:stCondLst>
                                    <p:cond delay="0"/>
                                  </p:stCondLst>
                                  <p:childTnLst>
                                    <p:animEffect transition="out" filter="wipe(down)">
                                      <p:cBhvr>
                                        <p:cTn id="184" dur="500"/>
                                        <p:tgtEl>
                                          <p:spTgt spid="73"/>
                                        </p:tgtEl>
                                      </p:cBhvr>
                                    </p:animEffect>
                                    <p:set>
                                      <p:cBhvr>
                                        <p:cTn id="185" dur="1" fill="hold">
                                          <p:stCondLst>
                                            <p:cond delay="499"/>
                                          </p:stCondLst>
                                        </p:cTn>
                                        <p:tgtEl>
                                          <p:spTgt spid="73"/>
                                        </p:tgtEl>
                                        <p:attrNameLst>
                                          <p:attrName>style.visibility</p:attrName>
                                        </p:attrNameLst>
                                      </p:cBhvr>
                                      <p:to>
                                        <p:strVal val="hidden"/>
                                      </p:to>
                                    </p:set>
                                  </p:childTnLst>
                                </p:cTn>
                              </p:par>
                              <p:par>
                                <p:cTn id="186" presetID="22" presetClass="exit" presetSubtype="4" fill="hold" nodeType="withEffect">
                                  <p:stCondLst>
                                    <p:cond delay="0"/>
                                  </p:stCondLst>
                                  <p:childTnLst>
                                    <p:animEffect transition="out" filter="wipe(down)">
                                      <p:cBhvr>
                                        <p:cTn id="187" dur="500"/>
                                        <p:tgtEl>
                                          <p:spTgt spid="74"/>
                                        </p:tgtEl>
                                      </p:cBhvr>
                                    </p:animEffect>
                                    <p:set>
                                      <p:cBhvr>
                                        <p:cTn id="188" dur="1" fill="hold">
                                          <p:stCondLst>
                                            <p:cond delay="499"/>
                                          </p:stCondLst>
                                        </p:cTn>
                                        <p:tgtEl>
                                          <p:spTgt spid="74"/>
                                        </p:tgtEl>
                                        <p:attrNameLst>
                                          <p:attrName>style.visibility</p:attrName>
                                        </p:attrNameLst>
                                      </p:cBhvr>
                                      <p:to>
                                        <p:strVal val="hidden"/>
                                      </p:to>
                                    </p:set>
                                  </p:childTnLst>
                                </p:cTn>
                              </p:par>
                              <p:par>
                                <p:cTn id="189" presetID="22" presetClass="exit" presetSubtype="4" fill="hold" nodeType="withEffect">
                                  <p:stCondLst>
                                    <p:cond delay="0"/>
                                  </p:stCondLst>
                                  <p:childTnLst>
                                    <p:animEffect transition="out" filter="wipe(down)">
                                      <p:cBhvr>
                                        <p:cTn id="190" dur="500"/>
                                        <p:tgtEl>
                                          <p:spTgt spid="75"/>
                                        </p:tgtEl>
                                      </p:cBhvr>
                                    </p:animEffect>
                                    <p:set>
                                      <p:cBhvr>
                                        <p:cTn id="191" dur="1" fill="hold">
                                          <p:stCondLst>
                                            <p:cond delay="499"/>
                                          </p:stCondLst>
                                        </p:cTn>
                                        <p:tgtEl>
                                          <p:spTgt spid="75"/>
                                        </p:tgtEl>
                                        <p:attrNameLst>
                                          <p:attrName>style.visibility</p:attrName>
                                        </p:attrNameLst>
                                      </p:cBhvr>
                                      <p:to>
                                        <p:strVal val="hidden"/>
                                      </p:to>
                                    </p:set>
                                  </p:childTnLst>
                                </p:cTn>
                              </p:par>
                              <p:par>
                                <p:cTn id="192" presetID="22" presetClass="exit" presetSubtype="4" fill="hold" nodeType="withEffect">
                                  <p:stCondLst>
                                    <p:cond delay="0"/>
                                  </p:stCondLst>
                                  <p:childTnLst>
                                    <p:animEffect transition="out" filter="wipe(down)">
                                      <p:cBhvr>
                                        <p:cTn id="193" dur="500"/>
                                        <p:tgtEl>
                                          <p:spTgt spid="76"/>
                                        </p:tgtEl>
                                      </p:cBhvr>
                                    </p:animEffect>
                                    <p:set>
                                      <p:cBhvr>
                                        <p:cTn id="194" dur="1" fill="hold">
                                          <p:stCondLst>
                                            <p:cond delay="499"/>
                                          </p:stCondLst>
                                        </p:cTn>
                                        <p:tgtEl>
                                          <p:spTgt spid="76"/>
                                        </p:tgtEl>
                                        <p:attrNameLst>
                                          <p:attrName>style.visibility</p:attrName>
                                        </p:attrNameLst>
                                      </p:cBhvr>
                                      <p:to>
                                        <p:strVal val="hidden"/>
                                      </p:to>
                                    </p:set>
                                  </p:childTnLst>
                                </p:cTn>
                              </p:par>
                              <p:par>
                                <p:cTn id="195" presetID="22" presetClass="exit" presetSubtype="4" fill="hold" nodeType="withEffect">
                                  <p:stCondLst>
                                    <p:cond delay="0"/>
                                  </p:stCondLst>
                                  <p:childTnLst>
                                    <p:animEffect transition="out" filter="wipe(down)">
                                      <p:cBhvr>
                                        <p:cTn id="196" dur="500"/>
                                        <p:tgtEl>
                                          <p:spTgt spid="77"/>
                                        </p:tgtEl>
                                      </p:cBhvr>
                                    </p:animEffect>
                                    <p:set>
                                      <p:cBhvr>
                                        <p:cTn id="197" dur="1" fill="hold">
                                          <p:stCondLst>
                                            <p:cond delay="499"/>
                                          </p:stCondLst>
                                        </p:cTn>
                                        <p:tgtEl>
                                          <p:spTgt spid="77"/>
                                        </p:tgtEl>
                                        <p:attrNameLst>
                                          <p:attrName>style.visibility</p:attrName>
                                        </p:attrNameLst>
                                      </p:cBhvr>
                                      <p:to>
                                        <p:strVal val="hidden"/>
                                      </p:to>
                                    </p:set>
                                  </p:childTnLst>
                                </p:cTn>
                              </p:par>
                              <p:par>
                                <p:cTn id="198" presetID="22" presetClass="exit" presetSubtype="4" fill="hold" nodeType="withEffect">
                                  <p:stCondLst>
                                    <p:cond delay="0"/>
                                  </p:stCondLst>
                                  <p:childTnLst>
                                    <p:animEffect transition="out" filter="wipe(down)">
                                      <p:cBhvr>
                                        <p:cTn id="199" dur="500"/>
                                        <p:tgtEl>
                                          <p:spTgt spid="80"/>
                                        </p:tgtEl>
                                      </p:cBhvr>
                                    </p:animEffect>
                                    <p:set>
                                      <p:cBhvr>
                                        <p:cTn id="200" dur="1" fill="hold">
                                          <p:stCondLst>
                                            <p:cond delay="499"/>
                                          </p:stCondLst>
                                        </p:cTn>
                                        <p:tgtEl>
                                          <p:spTgt spid="80"/>
                                        </p:tgtEl>
                                        <p:attrNameLst>
                                          <p:attrName>style.visibility</p:attrName>
                                        </p:attrNameLst>
                                      </p:cBhvr>
                                      <p:to>
                                        <p:strVal val="hidden"/>
                                      </p:to>
                                    </p:set>
                                  </p:childTnLst>
                                </p:cTn>
                              </p:par>
                              <p:par>
                                <p:cTn id="201" presetID="22" presetClass="exit" presetSubtype="4" fill="hold" nodeType="withEffect">
                                  <p:stCondLst>
                                    <p:cond delay="0"/>
                                  </p:stCondLst>
                                  <p:childTnLst>
                                    <p:animEffect transition="out" filter="wipe(down)">
                                      <p:cBhvr>
                                        <p:cTn id="202" dur="500"/>
                                        <p:tgtEl>
                                          <p:spTgt spid="81"/>
                                        </p:tgtEl>
                                      </p:cBhvr>
                                    </p:animEffect>
                                    <p:set>
                                      <p:cBhvr>
                                        <p:cTn id="203" dur="1" fill="hold">
                                          <p:stCondLst>
                                            <p:cond delay="499"/>
                                          </p:stCondLst>
                                        </p:cTn>
                                        <p:tgtEl>
                                          <p:spTgt spid="81"/>
                                        </p:tgtEl>
                                        <p:attrNameLst>
                                          <p:attrName>style.visibility</p:attrName>
                                        </p:attrNameLst>
                                      </p:cBhvr>
                                      <p:to>
                                        <p:strVal val="hidden"/>
                                      </p:to>
                                    </p:set>
                                  </p:childTnLst>
                                </p:cTn>
                              </p:par>
                              <p:par>
                                <p:cTn id="204" presetID="22" presetClass="exit" presetSubtype="4" fill="hold" nodeType="withEffect">
                                  <p:stCondLst>
                                    <p:cond delay="0"/>
                                  </p:stCondLst>
                                  <p:childTnLst>
                                    <p:animEffect transition="out" filter="wipe(down)">
                                      <p:cBhvr>
                                        <p:cTn id="205" dur="500"/>
                                        <p:tgtEl>
                                          <p:spTgt spid="82"/>
                                        </p:tgtEl>
                                      </p:cBhvr>
                                    </p:animEffect>
                                    <p:set>
                                      <p:cBhvr>
                                        <p:cTn id="206" dur="1" fill="hold">
                                          <p:stCondLst>
                                            <p:cond delay="499"/>
                                          </p:stCondLst>
                                        </p:cTn>
                                        <p:tgtEl>
                                          <p:spTgt spid="82"/>
                                        </p:tgtEl>
                                        <p:attrNameLst>
                                          <p:attrName>style.visibility</p:attrName>
                                        </p:attrNameLst>
                                      </p:cBhvr>
                                      <p:to>
                                        <p:strVal val="hidden"/>
                                      </p:to>
                                    </p:set>
                                  </p:childTnLst>
                                </p:cTn>
                              </p:par>
                              <p:par>
                                <p:cTn id="207" presetID="22" presetClass="exit" presetSubtype="4" fill="hold" nodeType="withEffect">
                                  <p:stCondLst>
                                    <p:cond delay="0"/>
                                  </p:stCondLst>
                                  <p:childTnLst>
                                    <p:animEffect transition="out" filter="wipe(down)">
                                      <p:cBhvr>
                                        <p:cTn id="208" dur="500"/>
                                        <p:tgtEl>
                                          <p:spTgt spid="83"/>
                                        </p:tgtEl>
                                      </p:cBhvr>
                                    </p:animEffect>
                                    <p:set>
                                      <p:cBhvr>
                                        <p:cTn id="209" dur="1" fill="hold">
                                          <p:stCondLst>
                                            <p:cond delay="499"/>
                                          </p:stCondLst>
                                        </p:cTn>
                                        <p:tgtEl>
                                          <p:spTgt spid="83"/>
                                        </p:tgtEl>
                                        <p:attrNameLst>
                                          <p:attrName>style.visibility</p:attrName>
                                        </p:attrNameLst>
                                      </p:cBhvr>
                                      <p:to>
                                        <p:strVal val="hidden"/>
                                      </p:to>
                                    </p:set>
                                  </p:childTnLst>
                                </p:cTn>
                              </p:par>
                              <p:par>
                                <p:cTn id="210" presetID="22" presetClass="exit" presetSubtype="4" fill="hold" nodeType="withEffect">
                                  <p:stCondLst>
                                    <p:cond delay="0"/>
                                  </p:stCondLst>
                                  <p:childTnLst>
                                    <p:animEffect transition="out" filter="wipe(down)">
                                      <p:cBhvr>
                                        <p:cTn id="211" dur="500"/>
                                        <p:tgtEl>
                                          <p:spTgt spid="84"/>
                                        </p:tgtEl>
                                      </p:cBhvr>
                                    </p:animEffect>
                                    <p:set>
                                      <p:cBhvr>
                                        <p:cTn id="212" dur="1" fill="hold">
                                          <p:stCondLst>
                                            <p:cond delay="499"/>
                                          </p:stCondLst>
                                        </p:cTn>
                                        <p:tgtEl>
                                          <p:spTgt spid="84"/>
                                        </p:tgtEl>
                                        <p:attrNameLst>
                                          <p:attrName>style.visibility</p:attrName>
                                        </p:attrNameLst>
                                      </p:cBhvr>
                                      <p:to>
                                        <p:strVal val="hidden"/>
                                      </p:to>
                                    </p:set>
                                  </p:childTnLst>
                                </p:cTn>
                              </p:par>
                              <p:par>
                                <p:cTn id="213" presetID="22" presetClass="exit" presetSubtype="4" fill="hold" nodeType="withEffect">
                                  <p:stCondLst>
                                    <p:cond delay="0"/>
                                  </p:stCondLst>
                                  <p:childTnLst>
                                    <p:animEffect transition="out" filter="wipe(down)">
                                      <p:cBhvr>
                                        <p:cTn id="214" dur="500"/>
                                        <p:tgtEl>
                                          <p:spTgt spid="85"/>
                                        </p:tgtEl>
                                      </p:cBhvr>
                                    </p:animEffect>
                                    <p:set>
                                      <p:cBhvr>
                                        <p:cTn id="215" dur="1" fill="hold">
                                          <p:stCondLst>
                                            <p:cond delay="499"/>
                                          </p:stCondLst>
                                        </p:cTn>
                                        <p:tgtEl>
                                          <p:spTgt spid="85"/>
                                        </p:tgtEl>
                                        <p:attrNameLst>
                                          <p:attrName>style.visibility</p:attrName>
                                        </p:attrNameLst>
                                      </p:cBhvr>
                                      <p:to>
                                        <p:strVal val="hidden"/>
                                      </p:to>
                                    </p:set>
                                  </p:childTnLst>
                                </p:cTn>
                              </p:par>
                              <p:par>
                                <p:cTn id="216" presetID="22" presetClass="exit" presetSubtype="4" fill="hold" nodeType="withEffect">
                                  <p:stCondLst>
                                    <p:cond delay="0"/>
                                  </p:stCondLst>
                                  <p:childTnLst>
                                    <p:animEffect transition="out" filter="wipe(down)">
                                      <p:cBhvr>
                                        <p:cTn id="217" dur="500"/>
                                        <p:tgtEl>
                                          <p:spTgt spid="86"/>
                                        </p:tgtEl>
                                      </p:cBhvr>
                                    </p:animEffect>
                                    <p:set>
                                      <p:cBhvr>
                                        <p:cTn id="218" dur="1" fill="hold">
                                          <p:stCondLst>
                                            <p:cond delay="499"/>
                                          </p:stCondLst>
                                        </p:cTn>
                                        <p:tgtEl>
                                          <p:spTgt spid="86"/>
                                        </p:tgtEl>
                                        <p:attrNameLst>
                                          <p:attrName>style.visibility</p:attrName>
                                        </p:attrNameLst>
                                      </p:cBhvr>
                                      <p:to>
                                        <p:strVal val="hidden"/>
                                      </p:to>
                                    </p:set>
                                  </p:childTnLst>
                                </p:cTn>
                              </p:par>
                              <p:par>
                                <p:cTn id="219" presetID="22" presetClass="exit" presetSubtype="4" fill="hold" nodeType="withEffect">
                                  <p:stCondLst>
                                    <p:cond delay="0"/>
                                  </p:stCondLst>
                                  <p:childTnLst>
                                    <p:animEffect transition="out" filter="wipe(down)">
                                      <p:cBhvr>
                                        <p:cTn id="220" dur="500"/>
                                        <p:tgtEl>
                                          <p:spTgt spid="89"/>
                                        </p:tgtEl>
                                      </p:cBhvr>
                                    </p:animEffect>
                                    <p:set>
                                      <p:cBhvr>
                                        <p:cTn id="221" dur="1" fill="hold">
                                          <p:stCondLst>
                                            <p:cond delay="499"/>
                                          </p:stCondLst>
                                        </p:cTn>
                                        <p:tgtEl>
                                          <p:spTgt spid="89"/>
                                        </p:tgtEl>
                                        <p:attrNameLst>
                                          <p:attrName>style.visibility</p:attrName>
                                        </p:attrNameLst>
                                      </p:cBhvr>
                                      <p:to>
                                        <p:strVal val="hidden"/>
                                      </p:to>
                                    </p:set>
                                  </p:childTnLst>
                                </p:cTn>
                              </p:par>
                              <p:par>
                                <p:cTn id="222" presetID="22" presetClass="exit" presetSubtype="4" fill="hold" nodeType="withEffect">
                                  <p:stCondLst>
                                    <p:cond delay="0"/>
                                  </p:stCondLst>
                                  <p:childTnLst>
                                    <p:animEffect transition="out" filter="wipe(down)">
                                      <p:cBhvr>
                                        <p:cTn id="223" dur="500"/>
                                        <p:tgtEl>
                                          <p:spTgt spid="90"/>
                                        </p:tgtEl>
                                      </p:cBhvr>
                                    </p:animEffect>
                                    <p:set>
                                      <p:cBhvr>
                                        <p:cTn id="224" dur="1" fill="hold">
                                          <p:stCondLst>
                                            <p:cond delay="499"/>
                                          </p:stCondLst>
                                        </p:cTn>
                                        <p:tgtEl>
                                          <p:spTgt spid="90"/>
                                        </p:tgtEl>
                                        <p:attrNameLst>
                                          <p:attrName>style.visibility</p:attrName>
                                        </p:attrNameLst>
                                      </p:cBhvr>
                                      <p:to>
                                        <p:strVal val="hidden"/>
                                      </p:to>
                                    </p:set>
                                  </p:childTnLst>
                                </p:cTn>
                              </p:par>
                              <p:par>
                                <p:cTn id="225" presetID="22" presetClass="exit" presetSubtype="4" fill="hold" nodeType="withEffect">
                                  <p:stCondLst>
                                    <p:cond delay="0"/>
                                  </p:stCondLst>
                                  <p:childTnLst>
                                    <p:animEffect transition="out" filter="wipe(down)">
                                      <p:cBhvr>
                                        <p:cTn id="226" dur="500"/>
                                        <p:tgtEl>
                                          <p:spTgt spid="91"/>
                                        </p:tgtEl>
                                      </p:cBhvr>
                                    </p:animEffect>
                                    <p:set>
                                      <p:cBhvr>
                                        <p:cTn id="227" dur="1" fill="hold">
                                          <p:stCondLst>
                                            <p:cond delay="499"/>
                                          </p:stCondLst>
                                        </p:cTn>
                                        <p:tgtEl>
                                          <p:spTgt spid="91"/>
                                        </p:tgtEl>
                                        <p:attrNameLst>
                                          <p:attrName>style.visibility</p:attrName>
                                        </p:attrNameLst>
                                      </p:cBhvr>
                                      <p:to>
                                        <p:strVal val="hidden"/>
                                      </p:to>
                                    </p:set>
                                  </p:childTnLst>
                                </p:cTn>
                              </p:par>
                              <p:par>
                                <p:cTn id="228" presetID="22" presetClass="exit" presetSubtype="4" fill="hold" nodeType="withEffect">
                                  <p:stCondLst>
                                    <p:cond delay="0"/>
                                  </p:stCondLst>
                                  <p:childTnLst>
                                    <p:animEffect transition="out" filter="wipe(down)">
                                      <p:cBhvr>
                                        <p:cTn id="229" dur="500"/>
                                        <p:tgtEl>
                                          <p:spTgt spid="92"/>
                                        </p:tgtEl>
                                      </p:cBhvr>
                                    </p:animEffect>
                                    <p:set>
                                      <p:cBhvr>
                                        <p:cTn id="230" dur="1" fill="hold">
                                          <p:stCondLst>
                                            <p:cond delay="499"/>
                                          </p:stCondLst>
                                        </p:cTn>
                                        <p:tgtEl>
                                          <p:spTgt spid="92"/>
                                        </p:tgtEl>
                                        <p:attrNameLst>
                                          <p:attrName>style.visibility</p:attrName>
                                        </p:attrNameLst>
                                      </p:cBhvr>
                                      <p:to>
                                        <p:strVal val="hidden"/>
                                      </p:to>
                                    </p:set>
                                  </p:childTnLst>
                                </p:cTn>
                              </p:par>
                              <p:par>
                                <p:cTn id="231" presetID="22" presetClass="exit" presetSubtype="4" fill="hold" nodeType="withEffect">
                                  <p:stCondLst>
                                    <p:cond delay="0"/>
                                  </p:stCondLst>
                                  <p:childTnLst>
                                    <p:animEffect transition="out" filter="wipe(down)">
                                      <p:cBhvr>
                                        <p:cTn id="232" dur="500"/>
                                        <p:tgtEl>
                                          <p:spTgt spid="93"/>
                                        </p:tgtEl>
                                      </p:cBhvr>
                                    </p:animEffect>
                                    <p:set>
                                      <p:cBhvr>
                                        <p:cTn id="233" dur="1" fill="hold">
                                          <p:stCondLst>
                                            <p:cond delay="499"/>
                                          </p:stCondLst>
                                        </p:cTn>
                                        <p:tgtEl>
                                          <p:spTgt spid="93"/>
                                        </p:tgtEl>
                                        <p:attrNameLst>
                                          <p:attrName>style.visibility</p:attrName>
                                        </p:attrNameLst>
                                      </p:cBhvr>
                                      <p:to>
                                        <p:strVal val="hidden"/>
                                      </p:to>
                                    </p:set>
                                  </p:childTnLst>
                                </p:cTn>
                              </p:par>
                              <p:par>
                                <p:cTn id="234" presetID="22" presetClass="exit" presetSubtype="4" fill="hold" nodeType="withEffect">
                                  <p:stCondLst>
                                    <p:cond delay="0"/>
                                  </p:stCondLst>
                                  <p:childTnLst>
                                    <p:animEffect transition="out" filter="wipe(down)">
                                      <p:cBhvr>
                                        <p:cTn id="235" dur="500"/>
                                        <p:tgtEl>
                                          <p:spTgt spid="94"/>
                                        </p:tgtEl>
                                      </p:cBhvr>
                                    </p:animEffect>
                                    <p:set>
                                      <p:cBhvr>
                                        <p:cTn id="236" dur="1" fill="hold">
                                          <p:stCondLst>
                                            <p:cond delay="499"/>
                                          </p:stCondLst>
                                        </p:cTn>
                                        <p:tgtEl>
                                          <p:spTgt spid="94"/>
                                        </p:tgtEl>
                                        <p:attrNameLst>
                                          <p:attrName>style.visibility</p:attrName>
                                        </p:attrNameLst>
                                      </p:cBhvr>
                                      <p:to>
                                        <p:strVal val="hidden"/>
                                      </p:to>
                                    </p:set>
                                  </p:childTnLst>
                                </p:cTn>
                              </p:par>
                              <p:par>
                                <p:cTn id="237" presetID="22" presetClass="exit" presetSubtype="4" fill="hold" nodeType="withEffect">
                                  <p:stCondLst>
                                    <p:cond delay="0"/>
                                  </p:stCondLst>
                                  <p:childTnLst>
                                    <p:animEffect transition="out" filter="wipe(down)">
                                      <p:cBhvr>
                                        <p:cTn id="238" dur="500"/>
                                        <p:tgtEl>
                                          <p:spTgt spid="95"/>
                                        </p:tgtEl>
                                      </p:cBhvr>
                                    </p:animEffect>
                                    <p:set>
                                      <p:cBhvr>
                                        <p:cTn id="239" dur="1" fill="hold">
                                          <p:stCondLst>
                                            <p:cond delay="499"/>
                                          </p:stCondLst>
                                        </p:cTn>
                                        <p:tgtEl>
                                          <p:spTgt spid="95"/>
                                        </p:tgtEl>
                                        <p:attrNameLst>
                                          <p:attrName>style.visibility</p:attrName>
                                        </p:attrNameLst>
                                      </p:cBhvr>
                                      <p:to>
                                        <p:strVal val="hidden"/>
                                      </p:to>
                                    </p:set>
                                  </p:childTnLst>
                                </p:cTn>
                              </p:par>
                              <p:par>
                                <p:cTn id="240" presetID="22" presetClass="exit" presetSubtype="4" fill="hold" nodeType="withEffect">
                                  <p:stCondLst>
                                    <p:cond delay="0"/>
                                  </p:stCondLst>
                                  <p:childTnLst>
                                    <p:animEffect transition="out" filter="wipe(down)">
                                      <p:cBhvr>
                                        <p:cTn id="241" dur="500"/>
                                        <p:tgtEl>
                                          <p:spTgt spid="98"/>
                                        </p:tgtEl>
                                      </p:cBhvr>
                                    </p:animEffect>
                                    <p:set>
                                      <p:cBhvr>
                                        <p:cTn id="242" dur="1" fill="hold">
                                          <p:stCondLst>
                                            <p:cond delay="499"/>
                                          </p:stCondLst>
                                        </p:cTn>
                                        <p:tgtEl>
                                          <p:spTgt spid="98"/>
                                        </p:tgtEl>
                                        <p:attrNameLst>
                                          <p:attrName>style.visibility</p:attrName>
                                        </p:attrNameLst>
                                      </p:cBhvr>
                                      <p:to>
                                        <p:strVal val="hidden"/>
                                      </p:to>
                                    </p:set>
                                  </p:childTnLst>
                                </p:cTn>
                              </p:par>
                              <p:par>
                                <p:cTn id="243" presetID="22" presetClass="exit" presetSubtype="4" fill="hold" nodeType="withEffect">
                                  <p:stCondLst>
                                    <p:cond delay="0"/>
                                  </p:stCondLst>
                                  <p:childTnLst>
                                    <p:animEffect transition="out" filter="wipe(down)">
                                      <p:cBhvr>
                                        <p:cTn id="244" dur="500"/>
                                        <p:tgtEl>
                                          <p:spTgt spid="99"/>
                                        </p:tgtEl>
                                      </p:cBhvr>
                                    </p:animEffect>
                                    <p:set>
                                      <p:cBhvr>
                                        <p:cTn id="245" dur="1" fill="hold">
                                          <p:stCondLst>
                                            <p:cond delay="499"/>
                                          </p:stCondLst>
                                        </p:cTn>
                                        <p:tgtEl>
                                          <p:spTgt spid="99"/>
                                        </p:tgtEl>
                                        <p:attrNameLst>
                                          <p:attrName>style.visibility</p:attrName>
                                        </p:attrNameLst>
                                      </p:cBhvr>
                                      <p:to>
                                        <p:strVal val="hidden"/>
                                      </p:to>
                                    </p:set>
                                  </p:childTnLst>
                                </p:cTn>
                              </p:par>
                              <p:par>
                                <p:cTn id="246" presetID="22" presetClass="exit" presetSubtype="4" fill="hold" nodeType="withEffect">
                                  <p:stCondLst>
                                    <p:cond delay="0"/>
                                  </p:stCondLst>
                                  <p:childTnLst>
                                    <p:animEffect transition="out" filter="wipe(down)">
                                      <p:cBhvr>
                                        <p:cTn id="247" dur="500"/>
                                        <p:tgtEl>
                                          <p:spTgt spid="100"/>
                                        </p:tgtEl>
                                      </p:cBhvr>
                                    </p:animEffect>
                                    <p:set>
                                      <p:cBhvr>
                                        <p:cTn id="248" dur="1" fill="hold">
                                          <p:stCondLst>
                                            <p:cond delay="499"/>
                                          </p:stCondLst>
                                        </p:cTn>
                                        <p:tgtEl>
                                          <p:spTgt spid="100"/>
                                        </p:tgtEl>
                                        <p:attrNameLst>
                                          <p:attrName>style.visibility</p:attrName>
                                        </p:attrNameLst>
                                      </p:cBhvr>
                                      <p:to>
                                        <p:strVal val="hidden"/>
                                      </p:to>
                                    </p:set>
                                  </p:childTnLst>
                                </p:cTn>
                              </p:par>
                              <p:par>
                                <p:cTn id="249" presetID="22" presetClass="exit" presetSubtype="4" fill="hold" nodeType="withEffect">
                                  <p:stCondLst>
                                    <p:cond delay="0"/>
                                  </p:stCondLst>
                                  <p:childTnLst>
                                    <p:animEffect transition="out" filter="wipe(down)">
                                      <p:cBhvr>
                                        <p:cTn id="250" dur="500"/>
                                        <p:tgtEl>
                                          <p:spTgt spid="101"/>
                                        </p:tgtEl>
                                      </p:cBhvr>
                                    </p:animEffect>
                                    <p:set>
                                      <p:cBhvr>
                                        <p:cTn id="251" dur="1" fill="hold">
                                          <p:stCondLst>
                                            <p:cond delay="499"/>
                                          </p:stCondLst>
                                        </p:cTn>
                                        <p:tgtEl>
                                          <p:spTgt spid="101"/>
                                        </p:tgtEl>
                                        <p:attrNameLst>
                                          <p:attrName>style.visibility</p:attrName>
                                        </p:attrNameLst>
                                      </p:cBhvr>
                                      <p:to>
                                        <p:strVal val="hidden"/>
                                      </p:to>
                                    </p:set>
                                  </p:childTnLst>
                                </p:cTn>
                              </p:par>
                              <p:par>
                                <p:cTn id="252" presetID="22" presetClass="exit" presetSubtype="4" fill="hold" nodeType="withEffect">
                                  <p:stCondLst>
                                    <p:cond delay="0"/>
                                  </p:stCondLst>
                                  <p:childTnLst>
                                    <p:animEffect transition="out" filter="wipe(down)">
                                      <p:cBhvr>
                                        <p:cTn id="253" dur="500"/>
                                        <p:tgtEl>
                                          <p:spTgt spid="102"/>
                                        </p:tgtEl>
                                      </p:cBhvr>
                                    </p:animEffect>
                                    <p:set>
                                      <p:cBhvr>
                                        <p:cTn id="254" dur="1" fill="hold">
                                          <p:stCondLst>
                                            <p:cond delay="499"/>
                                          </p:stCondLst>
                                        </p:cTn>
                                        <p:tgtEl>
                                          <p:spTgt spid="102"/>
                                        </p:tgtEl>
                                        <p:attrNameLst>
                                          <p:attrName>style.visibility</p:attrName>
                                        </p:attrNameLst>
                                      </p:cBhvr>
                                      <p:to>
                                        <p:strVal val="hidden"/>
                                      </p:to>
                                    </p:set>
                                  </p:childTnLst>
                                </p:cTn>
                              </p:par>
                              <p:par>
                                <p:cTn id="255" presetID="22" presetClass="exit" presetSubtype="4" fill="hold" nodeType="withEffect">
                                  <p:stCondLst>
                                    <p:cond delay="0"/>
                                  </p:stCondLst>
                                  <p:childTnLst>
                                    <p:animEffect transition="out" filter="wipe(down)">
                                      <p:cBhvr>
                                        <p:cTn id="256" dur="500"/>
                                        <p:tgtEl>
                                          <p:spTgt spid="103"/>
                                        </p:tgtEl>
                                      </p:cBhvr>
                                    </p:animEffect>
                                    <p:set>
                                      <p:cBhvr>
                                        <p:cTn id="257" dur="1" fill="hold">
                                          <p:stCondLst>
                                            <p:cond delay="499"/>
                                          </p:stCondLst>
                                        </p:cTn>
                                        <p:tgtEl>
                                          <p:spTgt spid="103"/>
                                        </p:tgtEl>
                                        <p:attrNameLst>
                                          <p:attrName>style.visibility</p:attrName>
                                        </p:attrNameLst>
                                      </p:cBhvr>
                                      <p:to>
                                        <p:strVal val="hidden"/>
                                      </p:to>
                                    </p:set>
                                  </p:childTnLst>
                                </p:cTn>
                              </p:par>
                              <p:par>
                                <p:cTn id="258" presetID="22" presetClass="exit" presetSubtype="4" fill="hold" nodeType="withEffect">
                                  <p:stCondLst>
                                    <p:cond delay="0"/>
                                  </p:stCondLst>
                                  <p:childTnLst>
                                    <p:animEffect transition="out" filter="wipe(down)">
                                      <p:cBhvr>
                                        <p:cTn id="259" dur="500"/>
                                        <p:tgtEl>
                                          <p:spTgt spid="104"/>
                                        </p:tgtEl>
                                      </p:cBhvr>
                                    </p:animEffect>
                                    <p:set>
                                      <p:cBhvr>
                                        <p:cTn id="260" dur="1" fill="hold">
                                          <p:stCondLst>
                                            <p:cond delay="499"/>
                                          </p:stCondLst>
                                        </p:cTn>
                                        <p:tgtEl>
                                          <p:spTgt spid="104"/>
                                        </p:tgtEl>
                                        <p:attrNameLst>
                                          <p:attrName>style.visibility</p:attrName>
                                        </p:attrNameLst>
                                      </p:cBhvr>
                                      <p:to>
                                        <p:strVal val="hidden"/>
                                      </p:to>
                                    </p:set>
                                  </p:childTnLst>
                                </p:cTn>
                              </p:par>
                              <p:par>
                                <p:cTn id="261" presetID="22" presetClass="exit" presetSubtype="4" fill="hold" nodeType="withEffect">
                                  <p:stCondLst>
                                    <p:cond delay="0"/>
                                  </p:stCondLst>
                                  <p:childTnLst>
                                    <p:animEffect transition="out" filter="wipe(down)">
                                      <p:cBhvr>
                                        <p:cTn id="262" dur="500"/>
                                        <p:tgtEl>
                                          <p:spTgt spid="107"/>
                                        </p:tgtEl>
                                      </p:cBhvr>
                                    </p:animEffect>
                                    <p:set>
                                      <p:cBhvr>
                                        <p:cTn id="263" dur="1" fill="hold">
                                          <p:stCondLst>
                                            <p:cond delay="499"/>
                                          </p:stCondLst>
                                        </p:cTn>
                                        <p:tgtEl>
                                          <p:spTgt spid="107"/>
                                        </p:tgtEl>
                                        <p:attrNameLst>
                                          <p:attrName>style.visibility</p:attrName>
                                        </p:attrNameLst>
                                      </p:cBhvr>
                                      <p:to>
                                        <p:strVal val="hidden"/>
                                      </p:to>
                                    </p:set>
                                  </p:childTnLst>
                                </p:cTn>
                              </p:par>
                              <p:par>
                                <p:cTn id="264" presetID="22" presetClass="exit" presetSubtype="4" fill="hold" nodeType="withEffect">
                                  <p:stCondLst>
                                    <p:cond delay="0"/>
                                  </p:stCondLst>
                                  <p:childTnLst>
                                    <p:animEffect transition="out" filter="wipe(down)">
                                      <p:cBhvr>
                                        <p:cTn id="265" dur="500"/>
                                        <p:tgtEl>
                                          <p:spTgt spid="108"/>
                                        </p:tgtEl>
                                      </p:cBhvr>
                                    </p:animEffect>
                                    <p:set>
                                      <p:cBhvr>
                                        <p:cTn id="266" dur="1" fill="hold">
                                          <p:stCondLst>
                                            <p:cond delay="499"/>
                                          </p:stCondLst>
                                        </p:cTn>
                                        <p:tgtEl>
                                          <p:spTgt spid="108"/>
                                        </p:tgtEl>
                                        <p:attrNameLst>
                                          <p:attrName>style.visibility</p:attrName>
                                        </p:attrNameLst>
                                      </p:cBhvr>
                                      <p:to>
                                        <p:strVal val="hidden"/>
                                      </p:to>
                                    </p:set>
                                  </p:childTnLst>
                                </p:cTn>
                              </p:par>
                              <p:par>
                                <p:cTn id="267" presetID="22" presetClass="exit" presetSubtype="4" fill="hold" nodeType="withEffect">
                                  <p:stCondLst>
                                    <p:cond delay="0"/>
                                  </p:stCondLst>
                                  <p:childTnLst>
                                    <p:animEffect transition="out" filter="wipe(down)">
                                      <p:cBhvr>
                                        <p:cTn id="268" dur="500"/>
                                        <p:tgtEl>
                                          <p:spTgt spid="109"/>
                                        </p:tgtEl>
                                      </p:cBhvr>
                                    </p:animEffect>
                                    <p:set>
                                      <p:cBhvr>
                                        <p:cTn id="269" dur="1" fill="hold">
                                          <p:stCondLst>
                                            <p:cond delay="499"/>
                                          </p:stCondLst>
                                        </p:cTn>
                                        <p:tgtEl>
                                          <p:spTgt spid="109"/>
                                        </p:tgtEl>
                                        <p:attrNameLst>
                                          <p:attrName>style.visibility</p:attrName>
                                        </p:attrNameLst>
                                      </p:cBhvr>
                                      <p:to>
                                        <p:strVal val="hidden"/>
                                      </p:to>
                                    </p:set>
                                  </p:childTnLst>
                                </p:cTn>
                              </p:par>
                              <p:par>
                                <p:cTn id="270" presetID="22" presetClass="exit" presetSubtype="4" fill="hold" nodeType="withEffect">
                                  <p:stCondLst>
                                    <p:cond delay="0"/>
                                  </p:stCondLst>
                                  <p:childTnLst>
                                    <p:animEffect transition="out" filter="wipe(down)">
                                      <p:cBhvr>
                                        <p:cTn id="271" dur="500"/>
                                        <p:tgtEl>
                                          <p:spTgt spid="110"/>
                                        </p:tgtEl>
                                      </p:cBhvr>
                                    </p:animEffect>
                                    <p:set>
                                      <p:cBhvr>
                                        <p:cTn id="272" dur="1" fill="hold">
                                          <p:stCondLst>
                                            <p:cond delay="499"/>
                                          </p:stCondLst>
                                        </p:cTn>
                                        <p:tgtEl>
                                          <p:spTgt spid="110"/>
                                        </p:tgtEl>
                                        <p:attrNameLst>
                                          <p:attrName>style.visibility</p:attrName>
                                        </p:attrNameLst>
                                      </p:cBhvr>
                                      <p:to>
                                        <p:strVal val="hidden"/>
                                      </p:to>
                                    </p:set>
                                  </p:childTnLst>
                                </p:cTn>
                              </p:par>
                              <p:par>
                                <p:cTn id="273" presetID="22" presetClass="exit" presetSubtype="4" fill="hold" nodeType="withEffect">
                                  <p:stCondLst>
                                    <p:cond delay="0"/>
                                  </p:stCondLst>
                                  <p:childTnLst>
                                    <p:animEffect transition="out" filter="wipe(down)">
                                      <p:cBhvr>
                                        <p:cTn id="274" dur="500"/>
                                        <p:tgtEl>
                                          <p:spTgt spid="111"/>
                                        </p:tgtEl>
                                      </p:cBhvr>
                                    </p:animEffect>
                                    <p:set>
                                      <p:cBhvr>
                                        <p:cTn id="275" dur="1" fill="hold">
                                          <p:stCondLst>
                                            <p:cond delay="499"/>
                                          </p:stCondLst>
                                        </p:cTn>
                                        <p:tgtEl>
                                          <p:spTgt spid="111"/>
                                        </p:tgtEl>
                                        <p:attrNameLst>
                                          <p:attrName>style.visibility</p:attrName>
                                        </p:attrNameLst>
                                      </p:cBhvr>
                                      <p:to>
                                        <p:strVal val="hidden"/>
                                      </p:to>
                                    </p:set>
                                  </p:childTnLst>
                                </p:cTn>
                              </p:par>
                              <p:par>
                                <p:cTn id="276" presetID="22" presetClass="exit" presetSubtype="4" fill="hold" nodeType="withEffect">
                                  <p:stCondLst>
                                    <p:cond delay="0"/>
                                  </p:stCondLst>
                                  <p:childTnLst>
                                    <p:animEffect transition="out" filter="wipe(down)">
                                      <p:cBhvr>
                                        <p:cTn id="277" dur="500"/>
                                        <p:tgtEl>
                                          <p:spTgt spid="112"/>
                                        </p:tgtEl>
                                      </p:cBhvr>
                                    </p:animEffect>
                                    <p:set>
                                      <p:cBhvr>
                                        <p:cTn id="278" dur="1" fill="hold">
                                          <p:stCondLst>
                                            <p:cond delay="499"/>
                                          </p:stCondLst>
                                        </p:cTn>
                                        <p:tgtEl>
                                          <p:spTgt spid="1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117" grpId="0"/>
      <p:bldP spid="117"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682CA-87EC-4D82-BAAD-17DA3D5D634E}"/>
              </a:ext>
            </a:extLst>
          </p:cNvPr>
          <p:cNvSpPr>
            <a:spLocks noGrp="1"/>
          </p:cNvSpPr>
          <p:nvPr>
            <p:ph type="title"/>
          </p:nvPr>
        </p:nvSpPr>
        <p:spPr/>
        <p:txBody>
          <a:bodyPr/>
          <a:lstStyle/>
          <a:p>
            <a:r>
              <a:rPr lang="en-US" dirty="0" err="1"/>
              <a:t>Openacc</a:t>
            </a:r>
            <a:r>
              <a:rPr lang="en-US" dirty="0"/>
              <a:t> syntax</a:t>
            </a:r>
          </a:p>
        </p:txBody>
      </p:sp>
      <p:sp>
        <p:nvSpPr>
          <p:cNvPr id="3" name="Content Placeholder 2">
            <a:extLst>
              <a:ext uri="{FF2B5EF4-FFF2-40B4-BE49-F238E27FC236}">
                <a16:creationId xmlns:a16="http://schemas.microsoft.com/office/drawing/2014/main" id="{455B3036-EB9B-463A-AE0A-7FD23C14C763}"/>
              </a:ext>
            </a:extLst>
          </p:cNvPr>
          <p:cNvSpPr>
            <a:spLocks noGrp="1"/>
          </p:cNvSpPr>
          <p:nvPr>
            <p:ph idx="1"/>
          </p:nvPr>
        </p:nvSpPr>
        <p:spPr>
          <a:xfrm>
            <a:off x="433357" y="2713133"/>
            <a:ext cx="9948672" cy="3060831"/>
          </a:xfrm>
        </p:spPr>
        <p:txBody>
          <a:bodyPr/>
          <a:lstStyle/>
          <a:p>
            <a:r>
              <a:rPr lang="en-US" dirty="0"/>
              <a:t>A </a:t>
            </a:r>
            <a:r>
              <a:rPr lang="en-US" b="1" i="1" dirty="0"/>
              <a:t>pragma</a:t>
            </a:r>
            <a:r>
              <a:rPr lang="en-US" dirty="0"/>
              <a:t> in C/C++ gives instructions to the compiler on how to compile the code. Compilers that do not understand a particular pragma can freely ignore it.</a:t>
            </a:r>
          </a:p>
          <a:p>
            <a:r>
              <a:rPr lang="en-US" dirty="0"/>
              <a:t>A </a:t>
            </a:r>
            <a:r>
              <a:rPr lang="en-US" b="1" i="1" dirty="0"/>
              <a:t>directive</a:t>
            </a:r>
            <a:r>
              <a:rPr lang="en-US" dirty="0"/>
              <a:t> in Fortran is a specially formatted comment that likewise instructions the compiler in it compilation of the code and can be freely ignored.</a:t>
            </a:r>
          </a:p>
          <a:p>
            <a:r>
              <a:rPr lang="en-US" dirty="0"/>
              <a:t>“</a:t>
            </a:r>
            <a:r>
              <a:rPr lang="en-US" b="1" i="1" dirty="0" err="1"/>
              <a:t>acc</a:t>
            </a:r>
            <a:r>
              <a:rPr lang="en-US" b="1" i="1" dirty="0"/>
              <a:t>” </a:t>
            </a:r>
            <a:r>
              <a:rPr lang="en-US" dirty="0"/>
              <a:t>informs the compiler that what will come is an OpenACC directive</a:t>
            </a:r>
          </a:p>
          <a:p>
            <a:r>
              <a:rPr lang="en-US" b="1" i="1" dirty="0"/>
              <a:t>Directives</a:t>
            </a:r>
            <a:r>
              <a:rPr lang="en-US" dirty="0"/>
              <a:t> are commands in OpenACC for altering our code.</a:t>
            </a:r>
          </a:p>
          <a:p>
            <a:r>
              <a:rPr lang="en-US" b="1" i="1" dirty="0"/>
              <a:t>Clauses </a:t>
            </a:r>
            <a:r>
              <a:rPr lang="en-US" dirty="0"/>
              <a:t>are specifiers or additions to directives.</a:t>
            </a:r>
            <a:endParaRPr lang="en-US" b="1" i="1" dirty="0"/>
          </a:p>
        </p:txBody>
      </p:sp>
      <p:sp>
        <p:nvSpPr>
          <p:cNvPr id="4" name="Text Placeholder 3">
            <a:extLst>
              <a:ext uri="{FF2B5EF4-FFF2-40B4-BE49-F238E27FC236}">
                <a16:creationId xmlns:a16="http://schemas.microsoft.com/office/drawing/2014/main" id="{9ED21E5D-F58A-4D74-AB43-AB967D71F54F}"/>
              </a:ext>
            </a:extLst>
          </p:cNvPr>
          <p:cNvSpPr>
            <a:spLocks noGrp="1"/>
          </p:cNvSpPr>
          <p:nvPr>
            <p:ph type="body" sz="quarter" idx="10"/>
          </p:nvPr>
        </p:nvSpPr>
        <p:spPr/>
        <p:txBody>
          <a:bodyPr/>
          <a:lstStyle/>
          <a:p>
            <a:r>
              <a:rPr lang="en-US" dirty="0"/>
              <a:t>Syntax for using OpenACC directives in code</a:t>
            </a:r>
          </a:p>
        </p:txBody>
      </p:sp>
      <p:sp>
        <p:nvSpPr>
          <p:cNvPr id="13" name="Rectangle: Top Corners Snipped 12">
            <a:extLst>
              <a:ext uri="{FF2B5EF4-FFF2-40B4-BE49-F238E27FC236}">
                <a16:creationId xmlns:a16="http://schemas.microsoft.com/office/drawing/2014/main" id="{DF941BD0-D66B-471B-B5A0-9E606E364A95}"/>
              </a:ext>
            </a:extLst>
          </p:cNvPr>
          <p:cNvSpPr/>
          <p:nvPr/>
        </p:nvSpPr>
        <p:spPr>
          <a:xfrm>
            <a:off x="538136" y="1621936"/>
            <a:ext cx="1014443"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a:t>
            </a:r>
          </a:p>
        </p:txBody>
      </p:sp>
      <p:sp>
        <p:nvSpPr>
          <p:cNvPr id="14" name="Rectangle 13">
            <a:extLst>
              <a:ext uri="{FF2B5EF4-FFF2-40B4-BE49-F238E27FC236}">
                <a16:creationId xmlns:a16="http://schemas.microsoft.com/office/drawing/2014/main" id="{27A6FDC5-4CF2-439B-A82C-424832E889E8}"/>
              </a:ext>
            </a:extLst>
          </p:cNvPr>
          <p:cNvSpPr/>
          <p:nvPr/>
        </p:nvSpPr>
        <p:spPr>
          <a:xfrm>
            <a:off x="558701" y="1982893"/>
            <a:ext cx="3860899" cy="64633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a:t>
            </a:r>
            <a:r>
              <a:rPr lang="en-US" i="1" dirty="0">
                <a:solidFill>
                  <a:srgbClr val="8E4000"/>
                </a:solidFill>
                <a:latin typeface="Consolas" panose="020B0609020204030204" pitchFamily="49" charset="0"/>
                <a:cs typeface="Courier New" panose="02070309020205020404" pitchFamily="49" charset="0"/>
              </a:rPr>
              <a:t>directive clauses</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&lt;code&gt;</a:t>
            </a:r>
          </a:p>
        </p:txBody>
      </p:sp>
      <p:sp>
        <p:nvSpPr>
          <p:cNvPr id="15" name="Rectangle: Top Corners Snipped 14">
            <a:extLst>
              <a:ext uri="{FF2B5EF4-FFF2-40B4-BE49-F238E27FC236}">
                <a16:creationId xmlns:a16="http://schemas.microsoft.com/office/drawing/2014/main" id="{288138AE-D12A-4B55-9D37-813AA9CFA98D}"/>
              </a:ext>
            </a:extLst>
          </p:cNvPr>
          <p:cNvSpPr/>
          <p:nvPr/>
        </p:nvSpPr>
        <p:spPr>
          <a:xfrm>
            <a:off x="5530749" y="1614084"/>
            <a:ext cx="1014443" cy="358920"/>
          </a:xfrm>
          <a:prstGeom prst="snip2SameRect">
            <a:avLst/>
          </a:prstGeom>
          <a:solidFill>
            <a:srgbClr val="FF54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Fortran</a:t>
            </a:r>
          </a:p>
        </p:txBody>
      </p:sp>
      <p:sp>
        <p:nvSpPr>
          <p:cNvPr id="16" name="Rectangle 15">
            <a:extLst>
              <a:ext uri="{FF2B5EF4-FFF2-40B4-BE49-F238E27FC236}">
                <a16:creationId xmlns:a16="http://schemas.microsoft.com/office/drawing/2014/main" id="{E6A4E595-B80A-4E08-8A4A-DC6F8FA5A1AD}"/>
              </a:ext>
            </a:extLst>
          </p:cNvPr>
          <p:cNvSpPr/>
          <p:nvPr/>
        </p:nvSpPr>
        <p:spPr>
          <a:xfrm>
            <a:off x="5549801" y="1982893"/>
            <a:ext cx="3870424" cy="646331"/>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a:t>
            </a:r>
            <a:r>
              <a:rPr lang="en-US" i="1" dirty="0">
                <a:solidFill>
                  <a:srgbClr val="8E4000"/>
                </a:solidFill>
                <a:latin typeface="Consolas" panose="020B0609020204030204" pitchFamily="49" charset="0"/>
                <a:cs typeface="Courier New" panose="02070309020205020404" pitchFamily="49" charset="0"/>
              </a:rPr>
              <a:t>directive clauses</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&lt;code&gt;</a:t>
            </a:r>
          </a:p>
        </p:txBody>
      </p:sp>
    </p:spTree>
    <p:extLst>
      <p:ext uri="{BB962C8B-B14F-4D97-AF65-F5344CB8AC3E}">
        <p14:creationId xmlns:p14="http://schemas.microsoft.com/office/powerpoint/2010/main" val="2338053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61F390EC-1C77-4AA1-A1F5-619528225887}"/>
              </a:ext>
            </a:extLst>
          </p:cNvPr>
          <p:cNvSpPr txBox="1"/>
          <p:nvPr/>
        </p:nvSpPr>
        <p:spPr>
          <a:xfrm>
            <a:off x="419641" y="2013532"/>
            <a:ext cx="4333766" cy="358251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a:t>
            </a:r>
            <a:r>
              <a:rPr lang="en-US" b="1" dirty="0">
                <a:solidFill>
                  <a:srgbClr val="8E4000"/>
                </a:solidFill>
                <a:latin typeface="Consolas" panose="020B0609020204030204" pitchFamily="49" charset="0"/>
              </a:rPr>
              <a:t>kernels</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rgbClr val="3051FF"/>
                </a:solidFill>
                <a:latin typeface="Consolas" panose="020B0609020204030204" pitchFamily="49" charset="0"/>
                <a:cs typeface="Courier New" panose="02070309020205020404" pitchFamily="49" charset="0"/>
              </a:rPr>
              <a:t>	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M;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 Else</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a:t>Expressing parallelism</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Compiler generated parallelism</a:t>
            </a:r>
          </a:p>
        </p:txBody>
      </p:sp>
      <p:grpSp>
        <p:nvGrpSpPr>
          <p:cNvPr id="77" name="Group 76">
            <a:extLst>
              <a:ext uri="{FF2B5EF4-FFF2-40B4-BE49-F238E27FC236}">
                <a16:creationId xmlns:a16="http://schemas.microsoft.com/office/drawing/2014/main" id="{6574A01A-61E0-4C3A-A27E-9E19ED4759BB}"/>
              </a:ext>
            </a:extLst>
          </p:cNvPr>
          <p:cNvGrpSpPr/>
          <p:nvPr/>
        </p:nvGrpSpPr>
        <p:grpSpPr>
          <a:xfrm>
            <a:off x="5530358" y="2801133"/>
            <a:ext cx="2473377" cy="1243084"/>
            <a:chOff x="5538866" y="1245283"/>
            <a:chExt cx="2473377" cy="1243084"/>
          </a:xfrm>
        </p:grpSpPr>
        <p:sp>
          <p:nvSpPr>
            <p:cNvPr id="78" name="Rectangle 77">
              <a:extLst>
                <a:ext uri="{FF2B5EF4-FFF2-40B4-BE49-F238E27FC236}">
                  <a16:creationId xmlns:a16="http://schemas.microsoft.com/office/drawing/2014/main" id="{2572A625-D7AB-41E2-BD37-6A534C4D4A9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9" name="Straight Arrow Connector 78">
              <a:extLst>
                <a:ext uri="{FF2B5EF4-FFF2-40B4-BE49-F238E27FC236}">
                  <a16:creationId xmlns:a16="http://schemas.microsoft.com/office/drawing/2014/main" id="{EC4DA008-1DF8-42F7-99EE-8165AC1416D5}"/>
                </a:ext>
              </a:extLst>
            </p:cNvPr>
            <p:cNvCxnSpPr>
              <a:cxnSpLocks/>
              <a:endCxn id="78"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0" name="Straight Arrow Connector 79">
            <a:extLst>
              <a:ext uri="{FF2B5EF4-FFF2-40B4-BE49-F238E27FC236}">
                <a16:creationId xmlns:a16="http://schemas.microsoft.com/office/drawing/2014/main" id="{E99BF8F0-F2C8-4E5E-9CF3-BFBCC1163E9C}"/>
              </a:ext>
            </a:extLst>
          </p:cNvPr>
          <p:cNvCxnSpPr>
            <a:cxnSpLocks/>
          </p:cNvCxnSpPr>
          <p:nvPr/>
        </p:nvCxnSpPr>
        <p:spPr>
          <a:xfrm>
            <a:off x="6496311"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06F353AB-6C9D-40FC-B91F-73B64E70E979}"/>
              </a:ext>
            </a:extLst>
          </p:cNvPr>
          <p:cNvCxnSpPr>
            <a:cxnSpLocks/>
          </p:cNvCxnSpPr>
          <p:nvPr/>
        </p:nvCxnSpPr>
        <p:spPr>
          <a:xfrm>
            <a:off x="7045006"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0CE641B9-C2CD-4489-B52C-78F331958167}"/>
              </a:ext>
            </a:extLst>
          </p:cNvPr>
          <p:cNvCxnSpPr>
            <a:cxnSpLocks/>
          </p:cNvCxnSpPr>
          <p:nvPr/>
        </p:nvCxnSpPr>
        <p:spPr>
          <a:xfrm>
            <a:off x="6225577"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ECFCF485-3345-4910-85F2-FDB8BE145BE3}"/>
              </a:ext>
            </a:extLst>
          </p:cNvPr>
          <p:cNvCxnSpPr>
            <a:cxnSpLocks/>
          </p:cNvCxnSpPr>
          <p:nvPr/>
        </p:nvCxnSpPr>
        <p:spPr>
          <a:xfrm>
            <a:off x="7319990"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062E25DD-0DEF-475F-9D70-DB4DFDBE3D19}"/>
              </a:ext>
            </a:extLst>
          </p:cNvPr>
          <p:cNvCxnSpPr>
            <a:cxnSpLocks/>
          </p:cNvCxnSpPr>
          <p:nvPr/>
        </p:nvCxnSpPr>
        <p:spPr>
          <a:xfrm>
            <a:off x="5955838"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6F532541-1119-4439-B165-275831499A86}"/>
              </a:ext>
            </a:extLst>
          </p:cNvPr>
          <p:cNvCxnSpPr>
            <a:cxnSpLocks/>
          </p:cNvCxnSpPr>
          <p:nvPr/>
        </p:nvCxnSpPr>
        <p:spPr>
          <a:xfrm>
            <a:off x="7594973" y="286584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86" name="Group 85">
            <a:extLst>
              <a:ext uri="{FF2B5EF4-FFF2-40B4-BE49-F238E27FC236}">
                <a16:creationId xmlns:a16="http://schemas.microsoft.com/office/drawing/2014/main" id="{AB67EAF0-3AA1-464C-ADE1-8550BB951DDD}"/>
              </a:ext>
            </a:extLst>
          </p:cNvPr>
          <p:cNvGrpSpPr/>
          <p:nvPr/>
        </p:nvGrpSpPr>
        <p:grpSpPr>
          <a:xfrm>
            <a:off x="8099189" y="2801951"/>
            <a:ext cx="2473377" cy="1242266"/>
            <a:chOff x="5538866" y="1245283"/>
            <a:chExt cx="2473377" cy="1243084"/>
          </a:xfrm>
        </p:grpSpPr>
        <p:sp>
          <p:nvSpPr>
            <p:cNvPr id="87" name="Rectangle 86">
              <a:extLst>
                <a:ext uri="{FF2B5EF4-FFF2-40B4-BE49-F238E27FC236}">
                  <a16:creationId xmlns:a16="http://schemas.microsoft.com/office/drawing/2014/main" id="{FD9FF6EF-685A-48E9-BF5D-7B74B42D172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8" name="Straight Arrow Connector 87">
              <a:extLst>
                <a:ext uri="{FF2B5EF4-FFF2-40B4-BE49-F238E27FC236}">
                  <a16:creationId xmlns:a16="http://schemas.microsoft.com/office/drawing/2014/main" id="{CB15D95D-CF4B-484A-9BD8-F4C9ABD1534F}"/>
                </a:ext>
              </a:extLst>
            </p:cNvPr>
            <p:cNvCxnSpPr>
              <a:cxnSpLocks/>
              <a:endCxn id="8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9" name="Straight Arrow Connector 88">
            <a:extLst>
              <a:ext uri="{FF2B5EF4-FFF2-40B4-BE49-F238E27FC236}">
                <a16:creationId xmlns:a16="http://schemas.microsoft.com/office/drawing/2014/main" id="{8567A8E4-DD17-497C-8209-C579452D36A8}"/>
              </a:ext>
            </a:extLst>
          </p:cNvPr>
          <p:cNvCxnSpPr>
            <a:cxnSpLocks/>
          </p:cNvCxnSpPr>
          <p:nvPr/>
        </p:nvCxnSpPr>
        <p:spPr>
          <a:xfrm>
            <a:off x="9065142"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18ABD1B5-FB90-42D2-B681-4B233A6E1411}"/>
              </a:ext>
            </a:extLst>
          </p:cNvPr>
          <p:cNvCxnSpPr>
            <a:cxnSpLocks/>
          </p:cNvCxnSpPr>
          <p:nvPr/>
        </p:nvCxnSpPr>
        <p:spPr>
          <a:xfrm>
            <a:off x="9613837"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97383B73-74E5-4F60-BE92-151F3224270A}"/>
              </a:ext>
            </a:extLst>
          </p:cNvPr>
          <p:cNvCxnSpPr>
            <a:cxnSpLocks/>
          </p:cNvCxnSpPr>
          <p:nvPr/>
        </p:nvCxnSpPr>
        <p:spPr>
          <a:xfrm>
            <a:off x="8794408"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5E86DD1B-1966-49BC-9DAB-C46662BCC872}"/>
              </a:ext>
            </a:extLst>
          </p:cNvPr>
          <p:cNvCxnSpPr>
            <a:cxnSpLocks/>
          </p:cNvCxnSpPr>
          <p:nvPr/>
        </p:nvCxnSpPr>
        <p:spPr>
          <a:xfrm>
            <a:off x="9888821"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40EF7440-EBEF-4D5B-BFC2-E6566AEF0F4D}"/>
              </a:ext>
            </a:extLst>
          </p:cNvPr>
          <p:cNvCxnSpPr>
            <a:cxnSpLocks/>
          </p:cNvCxnSpPr>
          <p:nvPr/>
        </p:nvCxnSpPr>
        <p:spPr>
          <a:xfrm>
            <a:off x="8524669"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5FEDA96E-3706-4F23-91BB-ACB3214DC145}"/>
              </a:ext>
            </a:extLst>
          </p:cNvPr>
          <p:cNvCxnSpPr>
            <a:cxnSpLocks/>
          </p:cNvCxnSpPr>
          <p:nvPr/>
        </p:nvCxnSpPr>
        <p:spPr>
          <a:xfrm>
            <a:off x="10163804" y="2866666"/>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95" name="Group 94">
            <a:extLst>
              <a:ext uri="{FF2B5EF4-FFF2-40B4-BE49-F238E27FC236}">
                <a16:creationId xmlns:a16="http://schemas.microsoft.com/office/drawing/2014/main" id="{7C00F3CA-5C02-4CDB-B1C5-3F3294048AB6}"/>
              </a:ext>
            </a:extLst>
          </p:cNvPr>
          <p:cNvGrpSpPr/>
          <p:nvPr/>
        </p:nvGrpSpPr>
        <p:grpSpPr>
          <a:xfrm>
            <a:off x="5530358" y="4108932"/>
            <a:ext cx="2473377" cy="1243084"/>
            <a:chOff x="5538866" y="1245283"/>
            <a:chExt cx="2473377" cy="1243084"/>
          </a:xfrm>
        </p:grpSpPr>
        <p:sp>
          <p:nvSpPr>
            <p:cNvPr id="96" name="Rectangle 95">
              <a:extLst>
                <a:ext uri="{FF2B5EF4-FFF2-40B4-BE49-F238E27FC236}">
                  <a16:creationId xmlns:a16="http://schemas.microsoft.com/office/drawing/2014/main" id="{59D27B6D-FD92-48E1-8E0F-0C0098DE39E9}"/>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7" name="Straight Arrow Connector 96">
              <a:extLst>
                <a:ext uri="{FF2B5EF4-FFF2-40B4-BE49-F238E27FC236}">
                  <a16:creationId xmlns:a16="http://schemas.microsoft.com/office/drawing/2014/main" id="{1A2D5589-2B1B-4582-8E98-33A45F0E9FA9}"/>
                </a:ext>
              </a:extLst>
            </p:cNvPr>
            <p:cNvCxnSpPr>
              <a:cxnSpLocks/>
              <a:endCxn id="9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98" name="Straight Arrow Connector 97">
            <a:extLst>
              <a:ext uri="{FF2B5EF4-FFF2-40B4-BE49-F238E27FC236}">
                <a16:creationId xmlns:a16="http://schemas.microsoft.com/office/drawing/2014/main" id="{671DB4A5-CABB-43B7-AAF2-A88E9C65ED89}"/>
              </a:ext>
            </a:extLst>
          </p:cNvPr>
          <p:cNvCxnSpPr>
            <a:cxnSpLocks/>
          </p:cNvCxnSpPr>
          <p:nvPr/>
        </p:nvCxnSpPr>
        <p:spPr>
          <a:xfrm>
            <a:off x="649631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EB6E2C77-FCBF-4BB6-A953-50C77303E7DD}"/>
              </a:ext>
            </a:extLst>
          </p:cNvPr>
          <p:cNvCxnSpPr>
            <a:cxnSpLocks/>
          </p:cNvCxnSpPr>
          <p:nvPr/>
        </p:nvCxnSpPr>
        <p:spPr>
          <a:xfrm>
            <a:off x="704500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BE31F6FB-6549-4261-9627-22A44363BEA3}"/>
              </a:ext>
            </a:extLst>
          </p:cNvPr>
          <p:cNvCxnSpPr>
            <a:cxnSpLocks/>
          </p:cNvCxnSpPr>
          <p:nvPr/>
        </p:nvCxnSpPr>
        <p:spPr>
          <a:xfrm>
            <a:off x="622557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3C50FF63-A42B-476C-9724-F644488C017B}"/>
              </a:ext>
            </a:extLst>
          </p:cNvPr>
          <p:cNvCxnSpPr>
            <a:cxnSpLocks/>
          </p:cNvCxnSpPr>
          <p:nvPr/>
        </p:nvCxnSpPr>
        <p:spPr>
          <a:xfrm>
            <a:off x="731999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AF3B2056-B209-408A-B968-44F3D9999A15}"/>
              </a:ext>
            </a:extLst>
          </p:cNvPr>
          <p:cNvCxnSpPr>
            <a:cxnSpLocks/>
          </p:cNvCxnSpPr>
          <p:nvPr/>
        </p:nvCxnSpPr>
        <p:spPr>
          <a:xfrm>
            <a:off x="595583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5160754A-ECC7-497F-B99E-11F1BD31C3C2}"/>
              </a:ext>
            </a:extLst>
          </p:cNvPr>
          <p:cNvCxnSpPr>
            <a:cxnSpLocks/>
          </p:cNvCxnSpPr>
          <p:nvPr/>
        </p:nvCxnSpPr>
        <p:spPr>
          <a:xfrm>
            <a:off x="759497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104" name="Group 103">
            <a:extLst>
              <a:ext uri="{FF2B5EF4-FFF2-40B4-BE49-F238E27FC236}">
                <a16:creationId xmlns:a16="http://schemas.microsoft.com/office/drawing/2014/main" id="{9FE81437-FC51-490D-85A1-772C7D4C7472}"/>
              </a:ext>
            </a:extLst>
          </p:cNvPr>
          <p:cNvGrpSpPr/>
          <p:nvPr/>
        </p:nvGrpSpPr>
        <p:grpSpPr>
          <a:xfrm>
            <a:off x="8099188" y="4108932"/>
            <a:ext cx="2473377" cy="1243084"/>
            <a:chOff x="5538866" y="1245283"/>
            <a:chExt cx="2473377" cy="1243084"/>
          </a:xfrm>
        </p:grpSpPr>
        <p:sp>
          <p:nvSpPr>
            <p:cNvPr id="105" name="Rectangle 104">
              <a:extLst>
                <a:ext uri="{FF2B5EF4-FFF2-40B4-BE49-F238E27FC236}">
                  <a16:creationId xmlns:a16="http://schemas.microsoft.com/office/drawing/2014/main" id="{92B3F21C-D16C-4849-84B0-D279D98FB9C7}"/>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Straight Arrow Connector 105">
              <a:extLst>
                <a:ext uri="{FF2B5EF4-FFF2-40B4-BE49-F238E27FC236}">
                  <a16:creationId xmlns:a16="http://schemas.microsoft.com/office/drawing/2014/main" id="{593E0FE6-C5C8-4E1F-B461-636C89F0D695}"/>
                </a:ext>
              </a:extLst>
            </p:cNvPr>
            <p:cNvCxnSpPr>
              <a:cxnSpLocks/>
              <a:endCxn id="105"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7" name="Straight Arrow Connector 106">
            <a:extLst>
              <a:ext uri="{FF2B5EF4-FFF2-40B4-BE49-F238E27FC236}">
                <a16:creationId xmlns:a16="http://schemas.microsoft.com/office/drawing/2014/main" id="{2625B192-3B31-4886-B38C-F73E09B631BE}"/>
              </a:ext>
            </a:extLst>
          </p:cNvPr>
          <p:cNvCxnSpPr>
            <a:cxnSpLocks/>
          </p:cNvCxnSpPr>
          <p:nvPr/>
        </p:nvCxnSpPr>
        <p:spPr>
          <a:xfrm>
            <a:off x="9065141"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B3D6E47F-0C71-48A5-A582-BD9129DE3E11}"/>
              </a:ext>
            </a:extLst>
          </p:cNvPr>
          <p:cNvCxnSpPr>
            <a:cxnSpLocks/>
          </p:cNvCxnSpPr>
          <p:nvPr/>
        </p:nvCxnSpPr>
        <p:spPr>
          <a:xfrm>
            <a:off x="9613836"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1A73B15B-F7F5-4FA5-8965-0AD848EE7DC2}"/>
              </a:ext>
            </a:extLst>
          </p:cNvPr>
          <p:cNvCxnSpPr>
            <a:cxnSpLocks/>
          </p:cNvCxnSpPr>
          <p:nvPr/>
        </p:nvCxnSpPr>
        <p:spPr>
          <a:xfrm>
            <a:off x="8794407"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FB519DF2-B473-4F91-9425-36975B13D0F0}"/>
              </a:ext>
            </a:extLst>
          </p:cNvPr>
          <p:cNvCxnSpPr>
            <a:cxnSpLocks/>
          </p:cNvCxnSpPr>
          <p:nvPr/>
        </p:nvCxnSpPr>
        <p:spPr>
          <a:xfrm>
            <a:off x="9888820"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2C420BA0-08CC-4D1C-8598-EA0D893CB4EC}"/>
              </a:ext>
            </a:extLst>
          </p:cNvPr>
          <p:cNvCxnSpPr>
            <a:cxnSpLocks/>
          </p:cNvCxnSpPr>
          <p:nvPr/>
        </p:nvCxnSpPr>
        <p:spPr>
          <a:xfrm>
            <a:off x="8524668"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6691C94A-7437-445A-8F2A-68381A9B639C}"/>
              </a:ext>
            </a:extLst>
          </p:cNvPr>
          <p:cNvCxnSpPr>
            <a:cxnSpLocks/>
          </p:cNvCxnSpPr>
          <p:nvPr/>
        </p:nvCxnSpPr>
        <p:spPr>
          <a:xfrm>
            <a:off x="10163803" y="4173647"/>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7" name="Left Brace 66">
            <a:extLst>
              <a:ext uri="{FF2B5EF4-FFF2-40B4-BE49-F238E27FC236}">
                <a16:creationId xmlns:a16="http://schemas.microsoft.com/office/drawing/2014/main" id="{670E80F4-0BE2-496E-949D-978CB443FAE1}"/>
              </a:ext>
            </a:extLst>
          </p:cNvPr>
          <p:cNvSpPr/>
          <p:nvPr/>
        </p:nvSpPr>
        <p:spPr>
          <a:xfrm>
            <a:off x="4629702" y="2801132"/>
            <a:ext cx="717064" cy="2550883"/>
          </a:xfrm>
          <a:prstGeom prst="leftBrace">
            <a:avLst>
              <a:gd name="adj1" fmla="val 8333"/>
              <a:gd name="adj2" fmla="val 52674"/>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8" name="TextBox 117">
            <a:extLst>
              <a:ext uri="{FF2B5EF4-FFF2-40B4-BE49-F238E27FC236}">
                <a16:creationId xmlns:a16="http://schemas.microsoft.com/office/drawing/2014/main" id="{533F19B8-263D-4012-B2DB-CD658F9EA40B}"/>
              </a:ext>
            </a:extLst>
          </p:cNvPr>
          <p:cNvSpPr txBox="1"/>
          <p:nvPr/>
        </p:nvSpPr>
        <p:spPr>
          <a:xfrm>
            <a:off x="1232293" y="4894369"/>
            <a:ext cx="3616567"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This process can happen multiple times within the </a:t>
            </a:r>
            <a:r>
              <a:rPr lang="en-US" sz="2400" b="1" i="1" dirty="0">
                <a:solidFill>
                  <a:schemeClr val="tx2"/>
                </a:solidFill>
              </a:rPr>
              <a:t>kernels </a:t>
            </a:r>
            <a:r>
              <a:rPr lang="en-US" sz="2400" dirty="0">
                <a:solidFill>
                  <a:schemeClr val="bg1"/>
                </a:solidFill>
              </a:rPr>
              <a:t>region.</a:t>
            </a:r>
          </a:p>
        </p:txBody>
      </p:sp>
      <p:sp>
        <p:nvSpPr>
          <p:cNvPr id="63" name="TextBox 62">
            <a:extLst>
              <a:ext uri="{FF2B5EF4-FFF2-40B4-BE49-F238E27FC236}">
                <a16:creationId xmlns:a16="http://schemas.microsoft.com/office/drawing/2014/main" id="{0B5FB6B2-FB8A-4DFE-9C30-61FB7DBDB151}"/>
              </a:ext>
            </a:extLst>
          </p:cNvPr>
          <p:cNvSpPr txBox="1"/>
          <p:nvPr/>
        </p:nvSpPr>
        <p:spPr>
          <a:xfrm>
            <a:off x="4848860" y="1646888"/>
            <a:ext cx="6033407"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Each loop can have a different number of gangs, and those gangs can be organized/optimized completely differently.</a:t>
            </a:r>
          </a:p>
        </p:txBody>
      </p:sp>
    </p:spTree>
    <p:extLst>
      <p:ext uri="{BB962C8B-B14F-4D97-AF65-F5344CB8AC3E}">
        <p14:creationId xmlns:p14="http://schemas.microsoft.com/office/powerpoint/2010/main" val="787927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500"/>
                                  </p:stCondLst>
                                  <p:childTnLst>
                                    <p:set>
                                      <p:cBhvr>
                                        <p:cTn id="6" dur="1" fill="hold">
                                          <p:stCondLst>
                                            <p:cond delay="0"/>
                                          </p:stCondLst>
                                        </p:cTn>
                                        <p:tgtEl>
                                          <p:spTgt spid="67"/>
                                        </p:tgtEl>
                                        <p:attrNameLst>
                                          <p:attrName>style.visibility</p:attrName>
                                        </p:attrNameLst>
                                      </p:cBhvr>
                                      <p:to>
                                        <p:strVal val="visible"/>
                                      </p:to>
                                    </p:set>
                                    <p:anim calcmode="lin" valueType="num">
                                      <p:cBhvr>
                                        <p:cTn id="7" dur="500" fill="hold"/>
                                        <p:tgtEl>
                                          <p:spTgt spid="67"/>
                                        </p:tgtEl>
                                        <p:attrNameLst>
                                          <p:attrName>ppt_w</p:attrName>
                                        </p:attrNameLst>
                                      </p:cBhvr>
                                      <p:tavLst>
                                        <p:tav tm="0">
                                          <p:val>
                                            <p:fltVal val="0"/>
                                          </p:val>
                                        </p:tav>
                                        <p:tav tm="100000">
                                          <p:val>
                                            <p:strVal val="#ppt_w"/>
                                          </p:val>
                                        </p:tav>
                                      </p:tavLst>
                                    </p:anim>
                                    <p:anim calcmode="lin" valueType="num">
                                      <p:cBhvr>
                                        <p:cTn id="8" dur="500" fill="hold"/>
                                        <p:tgtEl>
                                          <p:spTgt spid="67"/>
                                        </p:tgtEl>
                                        <p:attrNameLst>
                                          <p:attrName>ppt_h</p:attrName>
                                        </p:attrNameLst>
                                      </p:cBhvr>
                                      <p:tavLst>
                                        <p:tav tm="0">
                                          <p:val>
                                            <p:fltVal val="0"/>
                                          </p:val>
                                        </p:tav>
                                        <p:tav tm="100000">
                                          <p:val>
                                            <p:strVal val="#ppt_h"/>
                                          </p:val>
                                        </p:tav>
                                      </p:tavLst>
                                    </p:anim>
                                    <p:animEffect transition="in" filter="fade">
                                      <p:cBhvr>
                                        <p:cTn id="9" dur="500"/>
                                        <p:tgtEl>
                                          <p:spTgt spid="67"/>
                                        </p:tgtEl>
                                      </p:cBhvr>
                                    </p:animEffect>
                                  </p:childTnLst>
                                </p:cTn>
                              </p:par>
                              <p:par>
                                <p:cTn id="10" presetID="22" presetClass="entr" presetSubtype="1" fill="hold" nodeType="withEffect">
                                  <p:stCondLst>
                                    <p:cond delay="0"/>
                                  </p:stCondLst>
                                  <p:childTnLst>
                                    <p:set>
                                      <p:cBhvr>
                                        <p:cTn id="11" dur="1" fill="hold">
                                          <p:stCondLst>
                                            <p:cond delay="0"/>
                                          </p:stCondLst>
                                        </p:cTn>
                                        <p:tgtEl>
                                          <p:spTgt spid="77"/>
                                        </p:tgtEl>
                                        <p:attrNameLst>
                                          <p:attrName>style.visibility</p:attrName>
                                        </p:attrNameLst>
                                      </p:cBhvr>
                                      <p:to>
                                        <p:strVal val="visible"/>
                                      </p:to>
                                    </p:set>
                                    <p:animEffect transition="in" filter="wipe(up)">
                                      <p:cBhvr>
                                        <p:cTn id="12" dur="500"/>
                                        <p:tgtEl>
                                          <p:spTgt spid="77"/>
                                        </p:tgtEl>
                                      </p:cBhvr>
                                    </p:animEffect>
                                  </p:childTnLst>
                                </p:cTn>
                              </p:par>
                              <p:par>
                                <p:cTn id="13" presetID="22" presetClass="entr" presetSubtype="1" fill="hold" nodeType="withEffect">
                                  <p:stCondLst>
                                    <p:cond delay="0"/>
                                  </p:stCondLst>
                                  <p:childTnLst>
                                    <p:set>
                                      <p:cBhvr>
                                        <p:cTn id="14" dur="1" fill="hold">
                                          <p:stCondLst>
                                            <p:cond delay="0"/>
                                          </p:stCondLst>
                                        </p:cTn>
                                        <p:tgtEl>
                                          <p:spTgt spid="80"/>
                                        </p:tgtEl>
                                        <p:attrNameLst>
                                          <p:attrName>style.visibility</p:attrName>
                                        </p:attrNameLst>
                                      </p:cBhvr>
                                      <p:to>
                                        <p:strVal val="visible"/>
                                      </p:to>
                                    </p:set>
                                    <p:animEffect transition="in" filter="wipe(up)">
                                      <p:cBhvr>
                                        <p:cTn id="15" dur="500"/>
                                        <p:tgtEl>
                                          <p:spTgt spid="80"/>
                                        </p:tgtEl>
                                      </p:cBhvr>
                                    </p:animEffect>
                                  </p:childTnLst>
                                </p:cTn>
                              </p:par>
                              <p:par>
                                <p:cTn id="16" presetID="22" presetClass="entr" presetSubtype="1" fill="hold" nodeType="withEffect">
                                  <p:stCondLst>
                                    <p:cond delay="0"/>
                                  </p:stCondLst>
                                  <p:childTnLst>
                                    <p:set>
                                      <p:cBhvr>
                                        <p:cTn id="17" dur="1" fill="hold">
                                          <p:stCondLst>
                                            <p:cond delay="0"/>
                                          </p:stCondLst>
                                        </p:cTn>
                                        <p:tgtEl>
                                          <p:spTgt spid="81"/>
                                        </p:tgtEl>
                                        <p:attrNameLst>
                                          <p:attrName>style.visibility</p:attrName>
                                        </p:attrNameLst>
                                      </p:cBhvr>
                                      <p:to>
                                        <p:strVal val="visible"/>
                                      </p:to>
                                    </p:set>
                                    <p:animEffect transition="in" filter="wipe(up)">
                                      <p:cBhvr>
                                        <p:cTn id="18" dur="500"/>
                                        <p:tgtEl>
                                          <p:spTgt spid="81"/>
                                        </p:tgtEl>
                                      </p:cBhvr>
                                    </p:animEffect>
                                  </p:childTnLst>
                                </p:cTn>
                              </p:par>
                              <p:par>
                                <p:cTn id="19" presetID="22" presetClass="entr" presetSubtype="1" fill="hold" nodeType="withEffect">
                                  <p:stCondLst>
                                    <p:cond delay="0"/>
                                  </p:stCondLst>
                                  <p:childTnLst>
                                    <p:set>
                                      <p:cBhvr>
                                        <p:cTn id="20" dur="1" fill="hold">
                                          <p:stCondLst>
                                            <p:cond delay="0"/>
                                          </p:stCondLst>
                                        </p:cTn>
                                        <p:tgtEl>
                                          <p:spTgt spid="82"/>
                                        </p:tgtEl>
                                        <p:attrNameLst>
                                          <p:attrName>style.visibility</p:attrName>
                                        </p:attrNameLst>
                                      </p:cBhvr>
                                      <p:to>
                                        <p:strVal val="visible"/>
                                      </p:to>
                                    </p:set>
                                    <p:animEffect transition="in" filter="wipe(up)">
                                      <p:cBhvr>
                                        <p:cTn id="21" dur="500"/>
                                        <p:tgtEl>
                                          <p:spTgt spid="82"/>
                                        </p:tgtEl>
                                      </p:cBhvr>
                                    </p:animEffect>
                                  </p:childTnLst>
                                </p:cTn>
                              </p:par>
                              <p:par>
                                <p:cTn id="22" presetID="22" presetClass="entr" presetSubtype="1" fill="hold" nodeType="withEffect">
                                  <p:stCondLst>
                                    <p:cond delay="0"/>
                                  </p:stCondLst>
                                  <p:childTnLst>
                                    <p:set>
                                      <p:cBhvr>
                                        <p:cTn id="23" dur="1" fill="hold">
                                          <p:stCondLst>
                                            <p:cond delay="0"/>
                                          </p:stCondLst>
                                        </p:cTn>
                                        <p:tgtEl>
                                          <p:spTgt spid="83"/>
                                        </p:tgtEl>
                                        <p:attrNameLst>
                                          <p:attrName>style.visibility</p:attrName>
                                        </p:attrNameLst>
                                      </p:cBhvr>
                                      <p:to>
                                        <p:strVal val="visible"/>
                                      </p:to>
                                    </p:set>
                                    <p:animEffect transition="in" filter="wipe(up)">
                                      <p:cBhvr>
                                        <p:cTn id="24" dur="500"/>
                                        <p:tgtEl>
                                          <p:spTgt spid="83"/>
                                        </p:tgtEl>
                                      </p:cBhvr>
                                    </p:animEffect>
                                  </p:childTnLst>
                                </p:cTn>
                              </p:par>
                              <p:par>
                                <p:cTn id="25" presetID="22" presetClass="entr" presetSubtype="1" fill="hold" nodeType="withEffect">
                                  <p:stCondLst>
                                    <p:cond delay="0"/>
                                  </p:stCondLst>
                                  <p:childTnLst>
                                    <p:set>
                                      <p:cBhvr>
                                        <p:cTn id="26" dur="1" fill="hold">
                                          <p:stCondLst>
                                            <p:cond delay="0"/>
                                          </p:stCondLst>
                                        </p:cTn>
                                        <p:tgtEl>
                                          <p:spTgt spid="84"/>
                                        </p:tgtEl>
                                        <p:attrNameLst>
                                          <p:attrName>style.visibility</p:attrName>
                                        </p:attrNameLst>
                                      </p:cBhvr>
                                      <p:to>
                                        <p:strVal val="visible"/>
                                      </p:to>
                                    </p:set>
                                    <p:animEffect transition="in" filter="wipe(up)">
                                      <p:cBhvr>
                                        <p:cTn id="27" dur="500"/>
                                        <p:tgtEl>
                                          <p:spTgt spid="84"/>
                                        </p:tgtEl>
                                      </p:cBhvr>
                                    </p:animEffect>
                                  </p:childTnLst>
                                </p:cTn>
                              </p:par>
                              <p:par>
                                <p:cTn id="28" presetID="22" presetClass="entr" presetSubtype="1" fill="hold" nodeType="withEffect">
                                  <p:stCondLst>
                                    <p:cond delay="0"/>
                                  </p:stCondLst>
                                  <p:childTnLst>
                                    <p:set>
                                      <p:cBhvr>
                                        <p:cTn id="29" dur="1" fill="hold">
                                          <p:stCondLst>
                                            <p:cond delay="0"/>
                                          </p:stCondLst>
                                        </p:cTn>
                                        <p:tgtEl>
                                          <p:spTgt spid="85"/>
                                        </p:tgtEl>
                                        <p:attrNameLst>
                                          <p:attrName>style.visibility</p:attrName>
                                        </p:attrNameLst>
                                      </p:cBhvr>
                                      <p:to>
                                        <p:strVal val="visible"/>
                                      </p:to>
                                    </p:set>
                                    <p:animEffect transition="in" filter="wipe(up)">
                                      <p:cBhvr>
                                        <p:cTn id="30" dur="500"/>
                                        <p:tgtEl>
                                          <p:spTgt spid="85"/>
                                        </p:tgtEl>
                                      </p:cBhvr>
                                    </p:animEffect>
                                  </p:childTnLst>
                                </p:cTn>
                              </p:par>
                              <p:par>
                                <p:cTn id="31" presetID="22" presetClass="entr" presetSubtype="1" fill="hold" nodeType="withEffect">
                                  <p:stCondLst>
                                    <p:cond delay="0"/>
                                  </p:stCondLst>
                                  <p:childTnLst>
                                    <p:set>
                                      <p:cBhvr>
                                        <p:cTn id="32" dur="1" fill="hold">
                                          <p:stCondLst>
                                            <p:cond delay="0"/>
                                          </p:stCondLst>
                                        </p:cTn>
                                        <p:tgtEl>
                                          <p:spTgt spid="86"/>
                                        </p:tgtEl>
                                        <p:attrNameLst>
                                          <p:attrName>style.visibility</p:attrName>
                                        </p:attrNameLst>
                                      </p:cBhvr>
                                      <p:to>
                                        <p:strVal val="visible"/>
                                      </p:to>
                                    </p:set>
                                    <p:animEffect transition="in" filter="wipe(up)">
                                      <p:cBhvr>
                                        <p:cTn id="33" dur="500"/>
                                        <p:tgtEl>
                                          <p:spTgt spid="86"/>
                                        </p:tgtEl>
                                      </p:cBhvr>
                                    </p:animEffect>
                                  </p:childTnLst>
                                </p:cTn>
                              </p:par>
                              <p:par>
                                <p:cTn id="34" presetID="22" presetClass="entr" presetSubtype="1" fill="hold" nodeType="withEffect">
                                  <p:stCondLst>
                                    <p:cond delay="0"/>
                                  </p:stCondLst>
                                  <p:childTnLst>
                                    <p:set>
                                      <p:cBhvr>
                                        <p:cTn id="35" dur="1" fill="hold">
                                          <p:stCondLst>
                                            <p:cond delay="0"/>
                                          </p:stCondLst>
                                        </p:cTn>
                                        <p:tgtEl>
                                          <p:spTgt spid="89"/>
                                        </p:tgtEl>
                                        <p:attrNameLst>
                                          <p:attrName>style.visibility</p:attrName>
                                        </p:attrNameLst>
                                      </p:cBhvr>
                                      <p:to>
                                        <p:strVal val="visible"/>
                                      </p:to>
                                    </p:set>
                                    <p:animEffect transition="in" filter="wipe(up)">
                                      <p:cBhvr>
                                        <p:cTn id="36" dur="500"/>
                                        <p:tgtEl>
                                          <p:spTgt spid="89"/>
                                        </p:tgtEl>
                                      </p:cBhvr>
                                    </p:animEffect>
                                  </p:childTnLst>
                                </p:cTn>
                              </p:par>
                              <p:par>
                                <p:cTn id="37" presetID="22" presetClass="entr" presetSubtype="1" fill="hold" nodeType="withEffect">
                                  <p:stCondLst>
                                    <p:cond delay="0"/>
                                  </p:stCondLst>
                                  <p:childTnLst>
                                    <p:set>
                                      <p:cBhvr>
                                        <p:cTn id="38" dur="1" fill="hold">
                                          <p:stCondLst>
                                            <p:cond delay="0"/>
                                          </p:stCondLst>
                                        </p:cTn>
                                        <p:tgtEl>
                                          <p:spTgt spid="90"/>
                                        </p:tgtEl>
                                        <p:attrNameLst>
                                          <p:attrName>style.visibility</p:attrName>
                                        </p:attrNameLst>
                                      </p:cBhvr>
                                      <p:to>
                                        <p:strVal val="visible"/>
                                      </p:to>
                                    </p:set>
                                    <p:animEffect transition="in" filter="wipe(up)">
                                      <p:cBhvr>
                                        <p:cTn id="39" dur="500"/>
                                        <p:tgtEl>
                                          <p:spTgt spid="90"/>
                                        </p:tgtEl>
                                      </p:cBhvr>
                                    </p:animEffect>
                                  </p:childTnLst>
                                </p:cTn>
                              </p:par>
                              <p:par>
                                <p:cTn id="40" presetID="22" presetClass="entr" presetSubtype="1" fill="hold" nodeType="withEffect">
                                  <p:stCondLst>
                                    <p:cond delay="0"/>
                                  </p:stCondLst>
                                  <p:childTnLst>
                                    <p:set>
                                      <p:cBhvr>
                                        <p:cTn id="41" dur="1" fill="hold">
                                          <p:stCondLst>
                                            <p:cond delay="0"/>
                                          </p:stCondLst>
                                        </p:cTn>
                                        <p:tgtEl>
                                          <p:spTgt spid="91"/>
                                        </p:tgtEl>
                                        <p:attrNameLst>
                                          <p:attrName>style.visibility</p:attrName>
                                        </p:attrNameLst>
                                      </p:cBhvr>
                                      <p:to>
                                        <p:strVal val="visible"/>
                                      </p:to>
                                    </p:set>
                                    <p:animEffect transition="in" filter="wipe(up)">
                                      <p:cBhvr>
                                        <p:cTn id="42" dur="500"/>
                                        <p:tgtEl>
                                          <p:spTgt spid="91"/>
                                        </p:tgtEl>
                                      </p:cBhvr>
                                    </p:animEffect>
                                  </p:childTnLst>
                                </p:cTn>
                              </p:par>
                              <p:par>
                                <p:cTn id="43" presetID="22" presetClass="entr" presetSubtype="1" fill="hold" nodeType="withEffect">
                                  <p:stCondLst>
                                    <p:cond delay="0"/>
                                  </p:stCondLst>
                                  <p:childTnLst>
                                    <p:set>
                                      <p:cBhvr>
                                        <p:cTn id="44" dur="1" fill="hold">
                                          <p:stCondLst>
                                            <p:cond delay="0"/>
                                          </p:stCondLst>
                                        </p:cTn>
                                        <p:tgtEl>
                                          <p:spTgt spid="92"/>
                                        </p:tgtEl>
                                        <p:attrNameLst>
                                          <p:attrName>style.visibility</p:attrName>
                                        </p:attrNameLst>
                                      </p:cBhvr>
                                      <p:to>
                                        <p:strVal val="visible"/>
                                      </p:to>
                                    </p:set>
                                    <p:animEffect transition="in" filter="wipe(up)">
                                      <p:cBhvr>
                                        <p:cTn id="45" dur="500"/>
                                        <p:tgtEl>
                                          <p:spTgt spid="92"/>
                                        </p:tgtEl>
                                      </p:cBhvr>
                                    </p:animEffect>
                                  </p:childTnLst>
                                </p:cTn>
                              </p:par>
                              <p:par>
                                <p:cTn id="46" presetID="22" presetClass="entr" presetSubtype="1" fill="hold" nodeType="withEffect">
                                  <p:stCondLst>
                                    <p:cond delay="0"/>
                                  </p:stCondLst>
                                  <p:childTnLst>
                                    <p:set>
                                      <p:cBhvr>
                                        <p:cTn id="47" dur="1" fill="hold">
                                          <p:stCondLst>
                                            <p:cond delay="0"/>
                                          </p:stCondLst>
                                        </p:cTn>
                                        <p:tgtEl>
                                          <p:spTgt spid="93"/>
                                        </p:tgtEl>
                                        <p:attrNameLst>
                                          <p:attrName>style.visibility</p:attrName>
                                        </p:attrNameLst>
                                      </p:cBhvr>
                                      <p:to>
                                        <p:strVal val="visible"/>
                                      </p:to>
                                    </p:set>
                                    <p:animEffect transition="in" filter="wipe(up)">
                                      <p:cBhvr>
                                        <p:cTn id="48" dur="500"/>
                                        <p:tgtEl>
                                          <p:spTgt spid="93"/>
                                        </p:tgtEl>
                                      </p:cBhvr>
                                    </p:animEffect>
                                  </p:childTnLst>
                                </p:cTn>
                              </p:par>
                              <p:par>
                                <p:cTn id="49" presetID="22" presetClass="entr" presetSubtype="1" fill="hold" nodeType="withEffect">
                                  <p:stCondLst>
                                    <p:cond delay="0"/>
                                  </p:stCondLst>
                                  <p:childTnLst>
                                    <p:set>
                                      <p:cBhvr>
                                        <p:cTn id="50" dur="1" fill="hold">
                                          <p:stCondLst>
                                            <p:cond delay="0"/>
                                          </p:stCondLst>
                                        </p:cTn>
                                        <p:tgtEl>
                                          <p:spTgt spid="94"/>
                                        </p:tgtEl>
                                        <p:attrNameLst>
                                          <p:attrName>style.visibility</p:attrName>
                                        </p:attrNameLst>
                                      </p:cBhvr>
                                      <p:to>
                                        <p:strVal val="visible"/>
                                      </p:to>
                                    </p:set>
                                    <p:animEffect transition="in" filter="wipe(up)">
                                      <p:cBhvr>
                                        <p:cTn id="51" dur="500"/>
                                        <p:tgtEl>
                                          <p:spTgt spid="94"/>
                                        </p:tgtEl>
                                      </p:cBhvr>
                                    </p:animEffect>
                                  </p:childTnLst>
                                </p:cTn>
                              </p:par>
                              <p:par>
                                <p:cTn id="52" presetID="22" presetClass="entr" presetSubtype="1" fill="hold" nodeType="withEffect">
                                  <p:stCondLst>
                                    <p:cond delay="0"/>
                                  </p:stCondLst>
                                  <p:childTnLst>
                                    <p:set>
                                      <p:cBhvr>
                                        <p:cTn id="53" dur="1" fill="hold">
                                          <p:stCondLst>
                                            <p:cond delay="0"/>
                                          </p:stCondLst>
                                        </p:cTn>
                                        <p:tgtEl>
                                          <p:spTgt spid="95"/>
                                        </p:tgtEl>
                                        <p:attrNameLst>
                                          <p:attrName>style.visibility</p:attrName>
                                        </p:attrNameLst>
                                      </p:cBhvr>
                                      <p:to>
                                        <p:strVal val="visible"/>
                                      </p:to>
                                    </p:set>
                                    <p:animEffect transition="in" filter="wipe(up)">
                                      <p:cBhvr>
                                        <p:cTn id="54" dur="500"/>
                                        <p:tgtEl>
                                          <p:spTgt spid="95"/>
                                        </p:tgtEl>
                                      </p:cBhvr>
                                    </p:animEffect>
                                  </p:childTnLst>
                                </p:cTn>
                              </p:par>
                              <p:par>
                                <p:cTn id="55" presetID="22" presetClass="entr" presetSubtype="1" fill="hold" nodeType="withEffect">
                                  <p:stCondLst>
                                    <p:cond delay="0"/>
                                  </p:stCondLst>
                                  <p:childTnLst>
                                    <p:set>
                                      <p:cBhvr>
                                        <p:cTn id="56" dur="1" fill="hold">
                                          <p:stCondLst>
                                            <p:cond delay="0"/>
                                          </p:stCondLst>
                                        </p:cTn>
                                        <p:tgtEl>
                                          <p:spTgt spid="98"/>
                                        </p:tgtEl>
                                        <p:attrNameLst>
                                          <p:attrName>style.visibility</p:attrName>
                                        </p:attrNameLst>
                                      </p:cBhvr>
                                      <p:to>
                                        <p:strVal val="visible"/>
                                      </p:to>
                                    </p:set>
                                    <p:animEffect transition="in" filter="wipe(up)">
                                      <p:cBhvr>
                                        <p:cTn id="57" dur="500"/>
                                        <p:tgtEl>
                                          <p:spTgt spid="98"/>
                                        </p:tgtEl>
                                      </p:cBhvr>
                                    </p:animEffect>
                                  </p:childTnLst>
                                </p:cTn>
                              </p:par>
                              <p:par>
                                <p:cTn id="58" presetID="22" presetClass="entr" presetSubtype="1" fill="hold" nodeType="withEffect">
                                  <p:stCondLst>
                                    <p:cond delay="0"/>
                                  </p:stCondLst>
                                  <p:childTnLst>
                                    <p:set>
                                      <p:cBhvr>
                                        <p:cTn id="59" dur="1" fill="hold">
                                          <p:stCondLst>
                                            <p:cond delay="0"/>
                                          </p:stCondLst>
                                        </p:cTn>
                                        <p:tgtEl>
                                          <p:spTgt spid="99"/>
                                        </p:tgtEl>
                                        <p:attrNameLst>
                                          <p:attrName>style.visibility</p:attrName>
                                        </p:attrNameLst>
                                      </p:cBhvr>
                                      <p:to>
                                        <p:strVal val="visible"/>
                                      </p:to>
                                    </p:set>
                                    <p:animEffect transition="in" filter="wipe(up)">
                                      <p:cBhvr>
                                        <p:cTn id="60" dur="500"/>
                                        <p:tgtEl>
                                          <p:spTgt spid="99"/>
                                        </p:tgtEl>
                                      </p:cBhvr>
                                    </p:animEffect>
                                  </p:childTnLst>
                                </p:cTn>
                              </p:par>
                              <p:par>
                                <p:cTn id="61" presetID="22" presetClass="entr" presetSubtype="1" fill="hold" nodeType="withEffect">
                                  <p:stCondLst>
                                    <p:cond delay="0"/>
                                  </p:stCondLst>
                                  <p:childTnLst>
                                    <p:set>
                                      <p:cBhvr>
                                        <p:cTn id="62" dur="1" fill="hold">
                                          <p:stCondLst>
                                            <p:cond delay="0"/>
                                          </p:stCondLst>
                                        </p:cTn>
                                        <p:tgtEl>
                                          <p:spTgt spid="100"/>
                                        </p:tgtEl>
                                        <p:attrNameLst>
                                          <p:attrName>style.visibility</p:attrName>
                                        </p:attrNameLst>
                                      </p:cBhvr>
                                      <p:to>
                                        <p:strVal val="visible"/>
                                      </p:to>
                                    </p:set>
                                    <p:animEffect transition="in" filter="wipe(up)">
                                      <p:cBhvr>
                                        <p:cTn id="63" dur="500"/>
                                        <p:tgtEl>
                                          <p:spTgt spid="100"/>
                                        </p:tgtEl>
                                      </p:cBhvr>
                                    </p:animEffect>
                                  </p:childTnLst>
                                </p:cTn>
                              </p:par>
                              <p:par>
                                <p:cTn id="64" presetID="22" presetClass="entr" presetSubtype="1" fill="hold" nodeType="withEffect">
                                  <p:stCondLst>
                                    <p:cond delay="0"/>
                                  </p:stCondLst>
                                  <p:childTnLst>
                                    <p:set>
                                      <p:cBhvr>
                                        <p:cTn id="65" dur="1" fill="hold">
                                          <p:stCondLst>
                                            <p:cond delay="0"/>
                                          </p:stCondLst>
                                        </p:cTn>
                                        <p:tgtEl>
                                          <p:spTgt spid="101"/>
                                        </p:tgtEl>
                                        <p:attrNameLst>
                                          <p:attrName>style.visibility</p:attrName>
                                        </p:attrNameLst>
                                      </p:cBhvr>
                                      <p:to>
                                        <p:strVal val="visible"/>
                                      </p:to>
                                    </p:set>
                                    <p:animEffect transition="in" filter="wipe(up)">
                                      <p:cBhvr>
                                        <p:cTn id="66" dur="500"/>
                                        <p:tgtEl>
                                          <p:spTgt spid="101"/>
                                        </p:tgtEl>
                                      </p:cBhvr>
                                    </p:animEffect>
                                  </p:childTnLst>
                                </p:cTn>
                              </p:par>
                              <p:par>
                                <p:cTn id="67" presetID="22" presetClass="entr" presetSubtype="1" fill="hold" nodeType="withEffect">
                                  <p:stCondLst>
                                    <p:cond delay="0"/>
                                  </p:stCondLst>
                                  <p:childTnLst>
                                    <p:set>
                                      <p:cBhvr>
                                        <p:cTn id="68" dur="1" fill="hold">
                                          <p:stCondLst>
                                            <p:cond delay="0"/>
                                          </p:stCondLst>
                                        </p:cTn>
                                        <p:tgtEl>
                                          <p:spTgt spid="102"/>
                                        </p:tgtEl>
                                        <p:attrNameLst>
                                          <p:attrName>style.visibility</p:attrName>
                                        </p:attrNameLst>
                                      </p:cBhvr>
                                      <p:to>
                                        <p:strVal val="visible"/>
                                      </p:to>
                                    </p:set>
                                    <p:animEffect transition="in" filter="wipe(up)">
                                      <p:cBhvr>
                                        <p:cTn id="69" dur="500"/>
                                        <p:tgtEl>
                                          <p:spTgt spid="102"/>
                                        </p:tgtEl>
                                      </p:cBhvr>
                                    </p:animEffect>
                                  </p:childTnLst>
                                </p:cTn>
                              </p:par>
                              <p:par>
                                <p:cTn id="70" presetID="22" presetClass="entr" presetSubtype="1" fill="hold" nodeType="withEffect">
                                  <p:stCondLst>
                                    <p:cond delay="0"/>
                                  </p:stCondLst>
                                  <p:childTnLst>
                                    <p:set>
                                      <p:cBhvr>
                                        <p:cTn id="71" dur="1" fill="hold">
                                          <p:stCondLst>
                                            <p:cond delay="0"/>
                                          </p:stCondLst>
                                        </p:cTn>
                                        <p:tgtEl>
                                          <p:spTgt spid="103"/>
                                        </p:tgtEl>
                                        <p:attrNameLst>
                                          <p:attrName>style.visibility</p:attrName>
                                        </p:attrNameLst>
                                      </p:cBhvr>
                                      <p:to>
                                        <p:strVal val="visible"/>
                                      </p:to>
                                    </p:set>
                                    <p:animEffect transition="in" filter="wipe(up)">
                                      <p:cBhvr>
                                        <p:cTn id="72" dur="500"/>
                                        <p:tgtEl>
                                          <p:spTgt spid="103"/>
                                        </p:tgtEl>
                                      </p:cBhvr>
                                    </p:animEffect>
                                  </p:childTnLst>
                                </p:cTn>
                              </p:par>
                              <p:par>
                                <p:cTn id="73" presetID="22" presetClass="entr" presetSubtype="1" fill="hold" nodeType="withEffect">
                                  <p:stCondLst>
                                    <p:cond delay="0"/>
                                  </p:stCondLst>
                                  <p:childTnLst>
                                    <p:set>
                                      <p:cBhvr>
                                        <p:cTn id="74" dur="1" fill="hold">
                                          <p:stCondLst>
                                            <p:cond delay="0"/>
                                          </p:stCondLst>
                                        </p:cTn>
                                        <p:tgtEl>
                                          <p:spTgt spid="104"/>
                                        </p:tgtEl>
                                        <p:attrNameLst>
                                          <p:attrName>style.visibility</p:attrName>
                                        </p:attrNameLst>
                                      </p:cBhvr>
                                      <p:to>
                                        <p:strVal val="visible"/>
                                      </p:to>
                                    </p:set>
                                    <p:animEffect transition="in" filter="wipe(up)">
                                      <p:cBhvr>
                                        <p:cTn id="75" dur="500"/>
                                        <p:tgtEl>
                                          <p:spTgt spid="104"/>
                                        </p:tgtEl>
                                      </p:cBhvr>
                                    </p:animEffect>
                                  </p:childTnLst>
                                </p:cTn>
                              </p:par>
                              <p:par>
                                <p:cTn id="76" presetID="22" presetClass="entr" presetSubtype="1" fill="hold" nodeType="withEffect">
                                  <p:stCondLst>
                                    <p:cond delay="0"/>
                                  </p:stCondLst>
                                  <p:childTnLst>
                                    <p:set>
                                      <p:cBhvr>
                                        <p:cTn id="77" dur="1" fill="hold">
                                          <p:stCondLst>
                                            <p:cond delay="0"/>
                                          </p:stCondLst>
                                        </p:cTn>
                                        <p:tgtEl>
                                          <p:spTgt spid="107"/>
                                        </p:tgtEl>
                                        <p:attrNameLst>
                                          <p:attrName>style.visibility</p:attrName>
                                        </p:attrNameLst>
                                      </p:cBhvr>
                                      <p:to>
                                        <p:strVal val="visible"/>
                                      </p:to>
                                    </p:set>
                                    <p:animEffect transition="in" filter="wipe(up)">
                                      <p:cBhvr>
                                        <p:cTn id="78" dur="500"/>
                                        <p:tgtEl>
                                          <p:spTgt spid="107"/>
                                        </p:tgtEl>
                                      </p:cBhvr>
                                    </p:animEffect>
                                  </p:childTnLst>
                                </p:cTn>
                              </p:par>
                              <p:par>
                                <p:cTn id="79" presetID="22" presetClass="entr" presetSubtype="1" fill="hold" nodeType="withEffect">
                                  <p:stCondLst>
                                    <p:cond delay="0"/>
                                  </p:stCondLst>
                                  <p:childTnLst>
                                    <p:set>
                                      <p:cBhvr>
                                        <p:cTn id="80" dur="1" fill="hold">
                                          <p:stCondLst>
                                            <p:cond delay="0"/>
                                          </p:stCondLst>
                                        </p:cTn>
                                        <p:tgtEl>
                                          <p:spTgt spid="108"/>
                                        </p:tgtEl>
                                        <p:attrNameLst>
                                          <p:attrName>style.visibility</p:attrName>
                                        </p:attrNameLst>
                                      </p:cBhvr>
                                      <p:to>
                                        <p:strVal val="visible"/>
                                      </p:to>
                                    </p:set>
                                    <p:animEffect transition="in" filter="wipe(up)">
                                      <p:cBhvr>
                                        <p:cTn id="81" dur="500"/>
                                        <p:tgtEl>
                                          <p:spTgt spid="108"/>
                                        </p:tgtEl>
                                      </p:cBhvr>
                                    </p:animEffect>
                                  </p:childTnLst>
                                </p:cTn>
                              </p:par>
                              <p:par>
                                <p:cTn id="82" presetID="22" presetClass="entr" presetSubtype="1" fill="hold" nodeType="withEffect">
                                  <p:stCondLst>
                                    <p:cond delay="0"/>
                                  </p:stCondLst>
                                  <p:childTnLst>
                                    <p:set>
                                      <p:cBhvr>
                                        <p:cTn id="83" dur="1" fill="hold">
                                          <p:stCondLst>
                                            <p:cond delay="0"/>
                                          </p:stCondLst>
                                        </p:cTn>
                                        <p:tgtEl>
                                          <p:spTgt spid="109"/>
                                        </p:tgtEl>
                                        <p:attrNameLst>
                                          <p:attrName>style.visibility</p:attrName>
                                        </p:attrNameLst>
                                      </p:cBhvr>
                                      <p:to>
                                        <p:strVal val="visible"/>
                                      </p:to>
                                    </p:set>
                                    <p:animEffect transition="in" filter="wipe(up)">
                                      <p:cBhvr>
                                        <p:cTn id="84" dur="500"/>
                                        <p:tgtEl>
                                          <p:spTgt spid="109"/>
                                        </p:tgtEl>
                                      </p:cBhvr>
                                    </p:animEffect>
                                  </p:childTnLst>
                                </p:cTn>
                              </p:par>
                              <p:par>
                                <p:cTn id="85" presetID="22" presetClass="entr" presetSubtype="1" fill="hold" nodeType="withEffect">
                                  <p:stCondLst>
                                    <p:cond delay="0"/>
                                  </p:stCondLst>
                                  <p:childTnLst>
                                    <p:set>
                                      <p:cBhvr>
                                        <p:cTn id="86" dur="1" fill="hold">
                                          <p:stCondLst>
                                            <p:cond delay="0"/>
                                          </p:stCondLst>
                                        </p:cTn>
                                        <p:tgtEl>
                                          <p:spTgt spid="110"/>
                                        </p:tgtEl>
                                        <p:attrNameLst>
                                          <p:attrName>style.visibility</p:attrName>
                                        </p:attrNameLst>
                                      </p:cBhvr>
                                      <p:to>
                                        <p:strVal val="visible"/>
                                      </p:to>
                                    </p:set>
                                    <p:animEffect transition="in" filter="wipe(up)">
                                      <p:cBhvr>
                                        <p:cTn id="87" dur="500"/>
                                        <p:tgtEl>
                                          <p:spTgt spid="110"/>
                                        </p:tgtEl>
                                      </p:cBhvr>
                                    </p:animEffect>
                                  </p:childTnLst>
                                </p:cTn>
                              </p:par>
                              <p:par>
                                <p:cTn id="88" presetID="22" presetClass="entr" presetSubtype="1" fill="hold" nodeType="withEffect">
                                  <p:stCondLst>
                                    <p:cond delay="0"/>
                                  </p:stCondLst>
                                  <p:childTnLst>
                                    <p:set>
                                      <p:cBhvr>
                                        <p:cTn id="89" dur="1" fill="hold">
                                          <p:stCondLst>
                                            <p:cond delay="0"/>
                                          </p:stCondLst>
                                        </p:cTn>
                                        <p:tgtEl>
                                          <p:spTgt spid="111"/>
                                        </p:tgtEl>
                                        <p:attrNameLst>
                                          <p:attrName>style.visibility</p:attrName>
                                        </p:attrNameLst>
                                      </p:cBhvr>
                                      <p:to>
                                        <p:strVal val="visible"/>
                                      </p:to>
                                    </p:set>
                                    <p:animEffect transition="in" filter="wipe(up)">
                                      <p:cBhvr>
                                        <p:cTn id="90" dur="500"/>
                                        <p:tgtEl>
                                          <p:spTgt spid="111"/>
                                        </p:tgtEl>
                                      </p:cBhvr>
                                    </p:animEffect>
                                  </p:childTnLst>
                                </p:cTn>
                              </p:par>
                              <p:par>
                                <p:cTn id="91" presetID="22" presetClass="entr" presetSubtype="1" fill="hold" nodeType="withEffect">
                                  <p:stCondLst>
                                    <p:cond delay="0"/>
                                  </p:stCondLst>
                                  <p:childTnLst>
                                    <p:set>
                                      <p:cBhvr>
                                        <p:cTn id="92" dur="1" fill="hold">
                                          <p:stCondLst>
                                            <p:cond delay="0"/>
                                          </p:stCondLst>
                                        </p:cTn>
                                        <p:tgtEl>
                                          <p:spTgt spid="112"/>
                                        </p:tgtEl>
                                        <p:attrNameLst>
                                          <p:attrName>style.visibility</p:attrName>
                                        </p:attrNameLst>
                                      </p:cBhvr>
                                      <p:to>
                                        <p:strVal val="visible"/>
                                      </p:to>
                                    </p:set>
                                    <p:animEffect transition="in" filter="wipe(up)">
                                      <p:cBhvr>
                                        <p:cTn id="93" dur="500"/>
                                        <p:tgtEl>
                                          <p:spTgt spid="112"/>
                                        </p:tgtEl>
                                      </p:cBhvr>
                                    </p:animEffect>
                                  </p:childTnLst>
                                </p:cTn>
                              </p:par>
                            </p:childTnLst>
                          </p:cTn>
                        </p:par>
                        <p:par>
                          <p:cTn id="94" fill="hold">
                            <p:stCondLst>
                              <p:cond delay="1000"/>
                            </p:stCondLst>
                            <p:childTnLst>
                              <p:par>
                                <p:cTn id="95" presetID="10" presetClass="entr" presetSubtype="0" fill="hold" grpId="0" nodeType="afterEffect">
                                  <p:stCondLst>
                                    <p:cond delay="0"/>
                                  </p:stCondLst>
                                  <p:childTnLst>
                                    <p:set>
                                      <p:cBhvr>
                                        <p:cTn id="96" dur="1" fill="hold">
                                          <p:stCondLst>
                                            <p:cond delay="0"/>
                                          </p:stCondLst>
                                        </p:cTn>
                                        <p:tgtEl>
                                          <p:spTgt spid="118"/>
                                        </p:tgtEl>
                                        <p:attrNameLst>
                                          <p:attrName>style.visibility</p:attrName>
                                        </p:attrNameLst>
                                      </p:cBhvr>
                                      <p:to>
                                        <p:strVal val="visible"/>
                                      </p:to>
                                    </p:set>
                                    <p:animEffect transition="in" filter="fade">
                                      <p:cBhvr>
                                        <p:cTn id="97" dur="500"/>
                                        <p:tgtEl>
                                          <p:spTgt spid="118"/>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63"/>
                                        </p:tgtEl>
                                        <p:attrNameLst>
                                          <p:attrName>style.visibility</p:attrName>
                                        </p:attrNameLst>
                                      </p:cBhvr>
                                      <p:to>
                                        <p:strVal val="visible"/>
                                      </p:to>
                                    </p:set>
                                    <p:animEffect transition="in" filter="fade">
                                      <p:cBhvr>
                                        <p:cTn id="10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118" grpId="0"/>
      <p:bldP spid="6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3C39E9C-09A0-4AD9-88B2-FA8D98535E84}"/>
              </a:ext>
            </a:extLst>
          </p:cNvPr>
          <p:cNvSpPr/>
          <p:nvPr/>
        </p:nvSpPr>
        <p:spPr>
          <a:xfrm>
            <a:off x="572712" y="3936263"/>
            <a:ext cx="3637053" cy="514436"/>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parallel loop</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sym typeface="Wingdings" panose="05000000000000000000" pitchFamily="2" charset="2"/>
              </a:rPr>
              <a:t>c(:) = a(:) + b(:)</a:t>
            </a:r>
            <a:endParaRPr lang="en-US" sz="1400" dirty="0">
              <a:solidFill>
                <a:schemeClr val="bg1"/>
              </a:solidFill>
              <a:latin typeface="Consolas" panose="020B06090202040302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kernels directive</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p:txBody>
          <a:bodyPr/>
          <a:lstStyle/>
          <a:p>
            <a:r>
              <a:rPr lang="en-US" dirty="0"/>
              <a:t>Fortran array syntax</a:t>
            </a:r>
          </a:p>
        </p:txBody>
      </p:sp>
      <p:sp>
        <p:nvSpPr>
          <p:cNvPr id="6" name="Content Placeholder 5">
            <a:extLst>
              <a:ext uri="{FF2B5EF4-FFF2-40B4-BE49-F238E27FC236}">
                <a16:creationId xmlns:a16="http://schemas.microsoft.com/office/drawing/2014/main" id="{65120FCB-F569-4B44-B391-80183CA314A3}"/>
              </a:ext>
            </a:extLst>
          </p:cNvPr>
          <p:cNvSpPr>
            <a:spLocks noGrp="1"/>
          </p:cNvSpPr>
          <p:nvPr>
            <p:ph idx="1"/>
          </p:nvPr>
        </p:nvSpPr>
        <p:spPr>
          <a:xfrm>
            <a:off x="4732168" y="2103035"/>
            <a:ext cx="5843183" cy="3718925"/>
          </a:xfrm>
        </p:spPr>
        <p:txBody>
          <a:bodyPr/>
          <a:lstStyle/>
          <a:p>
            <a:r>
              <a:rPr lang="en-US" dirty="0"/>
              <a:t>One advantage that the kernels directive has over the parallel directive is Fortran array syntax</a:t>
            </a:r>
          </a:p>
          <a:p>
            <a:r>
              <a:rPr lang="en-US" dirty="0"/>
              <a:t>The parallel directive must be paired with the loop directive, and the loop directive does not recognize the array syntax as a loop</a:t>
            </a:r>
          </a:p>
          <a:p>
            <a:r>
              <a:rPr lang="en-US" dirty="0"/>
              <a:t>The kernels directive can correctly parallelize the array syntax</a:t>
            </a:r>
          </a:p>
        </p:txBody>
      </p:sp>
      <p:sp>
        <p:nvSpPr>
          <p:cNvPr id="3" name="Oval 2">
            <a:extLst>
              <a:ext uri="{FF2B5EF4-FFF2-40B4-BE49-F238E27FC236}">
                <a16:creationId xmlns:a16="http://schemas.microsoft.com/office/drawing/2014/main" id="{FE320082-45FF-4660-9425-21E61CF49FAA}"/>
              </a:ext>
            </a:extLst>
          </p:cNvPr>
          <p:cNvSpPr/>
          <p:nvPr/>
        </p:nvSpPr>
        <p:spPr>
          <a:xfrm>
            <a:off x="314725" y="3644841"/>
            <a:ext cx="4159456" cy="109728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F5D54579-943D-4C56-8BF5-7E77219EB6B5}"/>
              </a:ext>
            </a:extLst>
          </p:cNvPr>
          <p:cNvCxnSpPr>
            <a:stCxn id="3" idx="3"/>
            <a:endCxn id="3" idx="7"/>
          </p:cNvCxnSpPr>
          <p:nvPr/>
        </p:nvCxnSpPr>
        <p:spPr>
          <a:xfrm flipV="1">
            <a:off x="923863" y="3805534"/>
            <a:ext cx="2941180" cy="77589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F00FFE6-4B92-4BEC-9B23-968583DFE278}"/>
              </a:ext>
            </a:extLst>
          </p:cNvPr>
          <p:cNvSpPr/>
          <p:nvPr/>
        </p:nvSpPr>
        <p:spPr>
          <a:xfrm>
            <a:off x="572712" y="2103035"/>
            <a:ext cx="3637053" cy="1023518"/>
          </a:xfrm>
          <a:prstGeom prst="rect">
            <a:avLst/>
          </a:prstGeom>
          <a:solidFill>
            <a:schemeClr val="tx1">
              <a:lumMod val="95000"/>
            </a:schemeClr>
          </a:solidFill>
          <a:ln w="381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kernels</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a:t>
            </a:r>
            <a:r>
              <a:rPr lang="en-US" sz="1400" dirty="0">
                <a:solidFill>
                  <a:schemeClr val="bg1"/>
                </a:solidFill>
                <a:latin typeface="Consolas" panose="020B0609020204030204" pitchFamily="49" charset="0"/>
                <a:cs typeface="Courier New" panose="02070309020205020404" pitchFamily="49" charset="0"/>
                <a:sym typeface="Wingdings" panose="05000000000000000000" pitchFamily="2" charset="2"/>
              </a:rPr>
              <a:t>:) = </a:t>
            </a:r>
            <a:r>
              <a:rPr lang="en-US" sz="1400" dirty="0">
                <a:solidFill>
                  <a:srgbClr val="FF8738"/>
                </a:solidFill>
                <a:latin typeface="Consolas" panose="020B0609020204030204" pitchFamily="49" charset="0"/>
                <a:cs typeface="Courier New" panose="02070309020205020404" pitchFamily="49" charset="0"/>
              </a:rPr>
              <a:t>1</a:t>
            </a:r>
            <a:endParaRPr lang="en-US" sz="1400" dirty="0">
              <a:solidFill>
                <a:schemeClr val="bg1"/>
              </a:solidFill>
              <a:latin typeface="Consolas" panose="020B0609020204030204" pitchFamily="49" charset="0"/>
              <a:cs typeface="Courier New" panose="02070309020205020404" pitchFamily="49" charset="0"/>
              <a:sym typeface="Wingdings" panose="05000000000000000000" pitchFamily="2" charset="2"/>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sym typeface="Wingdings" panose="05000000000000000000" pitchFamily="2" charset="2"/>
              </a:rPr>
              <a:t>b(:) = </a:t>
            </a:r>
            <a:r>
              <a:rPr lang="en-US" sz="1400" dirty="0">
                <a:solidFill>
                  <a:srgbClr val="FF8738"/>
                </a:solidFill>
                <a:latin typeface="Consolas" panose="020B0609020204030204" pitchFamily="49" charset="0"/>
                <a:cs typeface="Courier New" panose="02070309020205020404" pitchFamily="49" charset="0"/>
              </a:rPr>
              <a:t>2</a:t>
            </a:r>
            <a:endParaRPr lang="en-US" sz="1400" dirty="0">
              <a:solidFill>
                <a:schemeClr val="bg1"/>
              </a:solidFill>
              <a:latin typeface="Consolas" panose="020B0609020204030204" pitchFamily="49" charset="0"/>
              <a:cs typeface="Courier New" panose="02070309020205020404" pitchFamily="49" charset="0"/>
              <a:sym typeface="Wingdings" panose="05000000000000000000" pitchFamily="2" charset="2"/>
            </a:endParaRP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sym typeface="Wingdings" panose="05000000000000000000" pitchFamily="2" charset="2"/>
              </a:rPr>
              <a:t>c(:) = a(:) + b(:)</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sym typeface="Wingdings" panose="05000000000000000000" pitchFamily="2" charset="2"/>
              </a:rPr>
              <a:t>!$</a:t>
            </a:r>
            <a:r>
              <a:rPr lang="en-US" sz="1400" dirty="0" err="1">
                <a:solidFill>
                  <a:srgbClr val="8E4000"/>
                </a:solidFill>
                <a:latin typeface="Consolas" panose="020B0609020204030204" pitchFamily="49" charset="0"/>
                <a:cs typeface="Courier New" panose="02070309020205020404" pitchFamily="49" charset="0"/>
                <a:sym typeface="Wingdings" panose="05000000000000000000" pitchFamily="2" charset="2"/>
              </a:rPr>
              <a:t>acc</a:t>
            </a:r>
            <a:r>
              <a:rPr lang="en-US" sz="1400" dirty="0">
                <a:solidFill>
                  <a:srgbClr val="8E4000"/>
                </a:solidFill>
                <a:latin typeface="Consolas" panose="020B0609020204030204" pitchFamily="49" charset="0"/>
                <a:cs typeface="Courier New" panose="02070309020205020404" pitchFamily="49" charset="0"/>
                <a:sym typeface="Wingdings" panose="05000000000000000000" pitchFamily="2" charset="2"/>
              </a:rPr>
              <a:t> end kernels</a:t>
            </a:r>
            <a:endParaRPr lang="en-US" sz="1400"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3055252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heel(1)">
                                      <p:cBhvr>
                                        <p:cTn id="22" dur="1000"/>
                                        <p:tgtEl>
                                          <p:spTgt spid="3"/>
                                        </p:tgtEl>
                                      </p:cBhvr>
                                    </p:animEffect>
                                  </p:childTnLst>
                                </p:cTn>
                              </p:par>
                            </p:childTnLst>
                          </p:cTn>
                        </p:par>
                        <p:par>
                          <p:cTn id="23" fill="hold">
                            <p:stCondLst>
                              <p:cond delay="1000"/>
                            </p:stCondLst>
                            <p:childTnLst>
                              <p:par>
                                <p:cTn id="24" presetID="22" presetClass="entr" presetSubtype="4" fill="hold"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down)">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A4895A6-B7CA-424B-9FB7-5E75CED05A82}"/>
              </a:ext>
            </a:extLst>
          </p:cNvPr>
          <p:cNvSpPr/>
          <p:nvPr/>
        </p:nvSpPr>
        <p:spPr>
          <a:xfrm>
            <a:off x="419641" y="5035318"/>
            <a:ext cx="10212264" cy="567623"/>
          </a:xfrm>
          <a:prstGeom prst="rect">
            <a:avLst/>
          </a:prstGeom>
          <a:gradFill flip="none" rotWithShape="1">
            <a:gsLst>
              <a:gs pos="6000">
                <a:srgbClr val="0080A7"/>
              </a:gs>
              <a:gs pos="50000">
                <a:schemeClr val="tx1"/>
              </a:gs>
              <a:gs pos="94000">
                <a:srgbClr val="FF540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When fully optimized, both will give similar performance.</a:t>
            </a:r>
          </a:p>
        </p:txBody>
      </p:sp>
      <p:sp>
        <p:nvSpPr>
          <p:cNvPr id="10" name="Rectangle 9">
            <a:extLst>
              <a:ext uri="{FF2B5EF4-FFF2-40B4-BE49-F238E27FC236}">
                <a16:creationId xmlns:a16="http://schemas.microsoft.com/office/drawing/2014/main" id="{B7ED1432-CECA-4B18-8B41-A292362B9DA6}"/>
              </a:ext>
            </a:extLst>
          </p:cNvPr>
          <p:cNvSpPr/>
          <p:nvPr/>
        </p:nvSpPr>
        <p:spPr>
          <a:xfrm>
            <a:off x="419641" y="1713493"/>
            <a:ext cx="4982538" cy="3028836"/>
          </a:xfrm>
          <a:prstGeom prst="rect">
            <a:avLst/>
          </a:prstGeom>
          <a:noFill/>
          <a:ln w="762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400"/>
            <a:r>
              <a:rPr lang="en-US" sz="2400" kern="0" dirty="0"/>
              <a:t>Programmer based parallelization</a:t>
            </a:r>
          </a:p>
          <a:p>
            <a:pPr defTabSz="914400"/>
            <a:r>
              <a:rPr lang="en-US" sz="2400" kern="0" dirty="0"/>
              <a:t>Programmer based optimizations</a:t>
            </a:r>
          </a:p>
          <a:p>
            <a:pPr defTabSz="914400"/>
            <a:r>
              <a:rPr lang="en-US" sz="2400" kern="0" dirty="0"/>
              <a:t>Programmer based restrictions</a:t>
            </a:r>
          </a:p>
          <a:p>
            <a:endParaRPr lang="en-US" sz="2400" dirty="0">
              <a:solidFill>
                <a:schemeClr val="bg1"/>
              </a:solidFill>
            </a:endParaRPr>
          </a:p>
        </p:txBody>
      </p:sp>
      <p:sp>
        <p:nvSpPr>
          <p:cNvPr id="11" name="Rectangle 10">
            <a:extLst>
              <a:ext uri="{FF2B5EF4-FFF2-40B4-BE49-F238E27FC236}">
                <a16:creationId xmlns:a16="http://schemas.microsoft.com/office/drawing/2014/main" id="{2295FC61-1668-4CEE-BA4A-44DE4DD3399E}"/>
              </a:ext>
            </a:extLst>
          </p:cNvPr>
          <p:cNvSpPr/>
          <p:nvPr/>
        </p:nvSpPr>
        <p:spPr>
          <a:xfrm>
            <a:off x="5649367" y="1713493"/>
            <a:ext cx="4982538" cy="3028836"/>
          </a:xfrm>
          <a:prstGeom prst="rect">
            <a:avLst/>
          </a:prstGeom>
          <a:noFill/>
          <a:ln w="762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800" dirty="0">
              <a:solidFill>
                <a:schemeClr val="bg1"/>
              </a:solidFill>
            </a:endParaRPr>
          </a:p>
          <a:p>
            <a:endParaRPr lang="en-US" sz="2800" dirty="0">
              <a:solidFill>
                <a:schemeClr val="bg1"/>
              </a:solidFill>
            </a:endParaRPr>
          </a:p>
          <a:p>
            <a:endParaRPr lang="en-US" sz="2400" dirty="0">
              <a:solidFill>
                <a:schemeClr val="bg1"/>
              </a:solidFill>
            </a:endParaRPr>
          </a:p>
          <a:p>
            <a:endParaRPr lang="en-US" sz="2400" dirty="0">
              <a:solidFill>
                <a:schemeClr val="bg1"/>
              </a:solidFill>
            </a:endParaRPr>
          </a:p>
          <a:p>
            <a:endParaRPr lang="en-US" sz="2400" dirty="0">
              <a:solidFill>
                <a:schemeClr val="bg1"/>
              </a:solidFill>
            </a:endParaRPr>
          </a:p>
          <a:p>
            <a:endParaRPr lang="en-US" sz="2400" dirty="0">
              <a:solidFill>
                <a:schemeClr val="bg1"/>
              </a:solidFill>
            </a:endParaRPr>
          </a:p>
        </p:txBody>
      </p:sp>
      <p:sp>
        <p:nvSpPr>
          <p:cNvPr id="12" name="Rectangle 11">
            <a:extLst>
              <a:ext uri="{FF2B5EF4-FFF2-40B4-BE49-F238E27FC236}">
                <a16:creationId xmlns:a16="http://schemas.microsoft.com/office/drawing/2014/main" id="{D25CD0E3-2023-4AE1-96F3-8EF9638D939A}"/>
              </a:ext>
            </a:extLst>
          </p:cNvPr>
          <p:cNvSpPr/>
          <p:nvPr/>
        </p:nvSpPr>
        <p:spPr>
          <a:xfrm>
            <a:off x="419641" y="1715093"/>
            <a:ext cx="4980328" cy="732832"/>
          </a:xfrm>
          <a:prstGeom prst="rect">
            <a:avLst/>
          </a:prstGeom>
          <a:solidFill>
            <a:srgbClr val="0080A7"/>
          </a:solidFill>
          <a:ln w="762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Kernels</a:t>
            </a:r>
          </a:p>
        </p:txBody>
      </p:sp>
      <p:sp>
        <p:nvSpPr>
          <p:cNvPr id="13" name="Rectangle 12">
            <a:extLst>
              <a:ext uri="{FF2B5EF4-FFF2-40B4-BE49-F238E27FC236}">
                <a16:creationId xmlns:a16="http://schemas.microsoft.com/office/drawing/2014/main" id="{1F63CAD5-2331-42FC-B2FF-2DC5DBB4822D}"/>
              </a:ext>
            </a:extLst>
          </p:cNvPr>
          <p:cNvSpPr/>
          <p:nvPr/>
        </p:nvSpPr>
        <p:spPr>
          <a:xfrm>
            <a:off x="5649367" y="1713494"/>
            <a:ext cx="4982538" cy="734432"/>
          </a:xfrm>
          <a:prstGeom prst="rect">
            <a:avLst/>
          </a:prstGeom>
          <a:solidFill>
            <a:srgbClr val="FF5400"/>
          </a:solidFill>
          <a:ln w="76200">
            <a:solidFill>
              <a:srgbClr val="FF5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Parallel</a:t>
            </a:r>
          </a:p>
        </p:txBody>
      </p:sp>
      <p:sp>
        <p:nvSpPr>
          <p:cNvPr id="2" name="Title 1">
            <a:extLst>
              <a:ext uri="{FF2B5EF4-FFF2-40B4-BE49-F238E27FC236}">
                <a16:creationId xmlns:a16="http://schemas.microsoft.com/office/drawing/2014/main" id="{E31A253F-5906-4AF5-B404-5D5F85434ABB}"/>
              </a:ext>
            </a:extLst>
          </p:cNvPr>
          <p:cNvSpPr>
            <a:spLocks noGrp="1"/>
          </p:cNvSpPr>
          <p:nvPr>
            <p:ph type="title"/>
          </p:nvPr>
        </p:nvSpPr>
        <p:spPr/>
        <p:txBody>
          <a:bodyPr/>
          <a:lstStyle/>
          <a:p>
            <a:r>
              <a:rPr lang="en-US" dirty="0"/>
              <a:t>Kernels vs parallel</a:t>
            </a:r>
          </a:p>
        </p:txBody>
      </p:sp>
      <p:sp>
        <p:nvSpPr>
          <p:cNvPr id="3" name="Content Placeholder 2">
            <a:extLst>
              <a:ext uri="{FF2B5EF4-FFF2-40B4-BE49-F238E27FC236}">
                <a16:creationId xmlns:a16="http://schemas.microsoft.com/office/drawing/2014/main" id="{90FB6022-5B25-45DF-8475-A99C4AC2B0A3}"/>
              </a:ext>
            </a:extLst>
          </p:cNvPr>
          <p:cNvSpPr>
            <a:spLocks noGrp="1"/>
          </p:cNvSpPr>
          <p:nvPr>
            <p:ph idx="1"/>
          </p:nvPr>
        </p:nvSpPr>
        <p:spPr>
          <a:xfrm>
            <a:off x="669039" y="2786780"/>
            <a:ext cx="4980328" cy="1616694"/>
          </a:xfrm>
        </p:spPr>
        <p:txBody>
          <a:bodyPr/>
          <a:lstStyle/>
          <a:p>
            <a:r>
              <a:rPr lang="en-US" dirty="0"/>
              <a:t>Compiler decides what to parallelize with direction from user</a:t>
            </a:r>
          </a:p>
          <a:p>
            <a:r>
              <a:rPr lang="en-US" dirty="0"/>
              <a:t>Compiler guarantees correctness</a:t>
            </a:r>
          </a:p>
          <a:p>
            <a:r>
              <a:rPr lang="en-US" dirty="0"/>
              <a:t>Can cover multiple loop nests</a:t>
            </a:r>
          </a:p>
        </p:txBody>
      </p:sp>
      <p:sp>
        <p:nvSpPr>
          <p:cNvPr id="14" name="Content Placeholder 2">
            <a:extLst>
              <a:ext uri="{FF2B5EF4-FFF2-40B4-BE49-F238E27FC236}">
                <a16:creationId xmlns:a16="http://schemas.microsoft.com/office/drawing/2014/main" id="{8C87C193-523A-4BEB-9DEB-4652A2544A10}"/>
              </a:ext>
            </a:extLst>
          </p:cNvPr>
          <p:cNvSpPr txBox="1">
            <a:spLocks/>
          </p:cNvSpPr>
          <p:nvPr/>
        </p:nvSpPr>
        <p:spPr bwMode="auto">
          <a:xfrm>
            <a:off x="5747979" y="2786780"/>
            <a:ext cx="4982538" cy="161669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Programmer decides what to parallelize and communicates that to the compiler</a:t>
            </a:r>
          </a:p>
          <a:p>
            <a:pPr defTabSz="914400"/>
            <a:r>
              <a:rPr lang="en-US" kern="0" dirty="0"/>
              <a:t>Programmer </a:t>
            </a:r>
            <a:r>
              <a:rPr lang="en-US" dirty="0"/>
              <a:t>guarantees correctness</a:t>
            </a:r>
          </a:p>
          <a:p>
            <a:pPr defTabSz="914400"/>
            <a:r>
              <a:rPr lang="en-US" kern="0" dirty="0"/>
              <a:t>Must decorate each loop nest</a:t>
            </a:r>
          </a:p>
        </p:txBody>
      </p:sp>
    </p:spTree>
    <p:extLst>
      <p:ext uri="{BB962C8B-B14F-4D97-AF65-F5344CB8AC3E}">
        <p14:creationId xmlns:p14="http://schemas.microsoft.com/office/powerpoint/2010/main" val="26383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xEl>
                                              <p:pRg st="0" end="0"/>
                                            </p:txEl>
                                          </p:spTgt>
                                        </p:tgtEl>
                                        <p:attrNameLst>
                                          <p:attrName>style.visibility</p:attrName>
                                        </p:attrNameLst>
                                      </p:cBhvr>
                                      <p:to>
                                        <p:strVal val="visible"/>
                                      </p:to>
                                    </p:set>
                                    <p:animEffect transition="in" filter="fade">
                                      <p:cBhvr>
                                        <p:cTn id="11" dur="500"/>
                                        <p:tgtEl>
                                          <p:spTgt spid="1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14">
                                            <p:txEl>
                                              <p:pRg st="1" end="1"/>
                                            </p:txEl>
                                          </p:spTgt>
                                        </p:tgtEl>
                                        <p:attrNameLst>
                                          <p:attrName>style.visibility</p:attrName>
                                        </p:attrNameLst>
                                      </p:cBhvr>
                                      <p:to>
                                        <p:strVal val="visible"/>
                                      </p:to>
                                    </p:set>
                                    <p:animEffect transition="in" filter="fade">
                                      <p:cBhvr>
                                        <p:cTn id="20" dur="500"/>
                                        <p:tgtEl>
                                          <p:spTgt spid="14">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500"/>
                                        <p:tgtEl>
                                          <p:spTgt spid="3">
                                            <p:txEl>
                                              <p:pRg st="2" end="2"/>
                                            </p:txEl>
                                          </p:spTgt>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14">
                                            <p:txEl>
                                              <p:pRg st="2" end="2"/>
                                            </p:txEl>
                                          </p:spTgt>
                                        </p:tgtEl>
                                        <p:attrNameLst>
                                          <p:attrName>style.visibility</p:attrName>
                                        </p:attrNameLst>
                                      </p:cBhvr>
                                      <p:to>
                                        <p:strVal val="visible"/>
                                      </p:to>
                                    </p:set>
                                    <p:animEffect transition="in" filter="fade">
                                      <p:cBhvr>
                                        <p:cTn id="29" dur="500"/>
                                        <p:tgtEl>
                                          <p:spTgt spid="14">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left)">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BEF6D-2E6D-401E-A3B4-DA93BD9F6D07}"/>
              </a:ext>
            </a:extLst>
          </p:cNvPr>
          <p:cNvSpPr>
            <a:spLocks noGrp="1"/>
          </p:cNvSpPr>
          <p:nvPr>
            <p:ph type="title"/>
          </p:nvPr>
        </p:nvSpPr>
        <p:spPr/>
        <p:txBody>
          <a:bodyPr/>
          <a:lstStyle/>
          <a:p>
            <a:r>
              <a:rPr lang="en-US" dirty="0"/>
              <a:t>Compiling parallel code</a:t>
            </a:r>
          </a:p>
        </p:txBody>
      </p:sp>
    </p:spTree>
    <p:extLst>
      <p:ext uri="{BB962C8B-B14F-4D97-AF65-F5344CB8AC3E}">
        <p14:creationId xmlns:p14="http://schemas.microsoft.com/office/powerpoint/2010/main" val="2415577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A428A49-3C29-49E0-9C7A-ACF212703C08}"/>
              </a:ext>
            </a:extLst>
          </p:cNvPr>
          <p:cNvSpPr/>
          <p:nvPr/>
        </p:nvSpPr>
        <p:spPr>
          <a:xfrm>
            <a:off x="404397" y="1935542"/>
            <a:ext cx="414079" cy="850562"/>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Top Corners Snipped 8">
            <a:extLst>
              <a:ext uri="{FF2B5EF4-FFF2-40B4-BE49-F238E27FC236}">
                <a16:creationId xmlns:a16="http://schemas.microsoft.com/office/drawing/2014/main" id="{A2D0A6E4-FEE4-4A45-A2CB-FBD33872AA4E}"/>
              </a:ext>
            </a:extLst>
          </p:cNvPr>
          <p:cNvSpPr/>
          <p:nvPr/>
        </p:nvSpPr>
        <p:spPr>
          <a:xfrm>
            <a:off x="388598" y="1576622"/>
            <a:ext cx="1086432"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8" name="Rectangle 7">
            <a:extLst>
              <a:ext uri="{FF2B5EF4-FFF2-40B4-BE49-F238E27FC236}">
                <a16:creationId xmlns:a16="http://schemas.microsoft.com/office/drawing/2014/main" id="{B33D29AE-CE0D-4834-9F93-CA33FB99EE3A}"/>
              </a:ext>
            </a:extLst>
          </p:cNvPr>
          <p:cNvSpPr/>
          <p:nvPr/>
        </p:nvSpPr>
        <p:spPr>
          <a:xfrm>
            <a:off x="404399" y="1937580"/>
            <a:ext cx="9976106" cy="848524"/>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tx1"/>
                </a:solidFill>
                <a:latin typeface="Consolas" panose="020B0609020204030204" pitchFamily="49" charset="0"/>
                <a:cs typeface="Courier New" panose="02070309020205020404" pitchFamily="49" charset="0"/>
              </a:rPr>
              <a:t>7:</a:t>
            </a:r>
            <a:r>
              <a:rPr lang="en-US" dirty="0">
                <a:solidFill>
                  <a:srgbClr val="8E4000"/>
                </a:solidFill>
                <a:latin typeface="Consolas" panose="020B0609020204030204" pitchFamily="49" charset="0"/>
                <a:cs typeface="Courier New" panose="02070309020205020404" pitchFamily="49" charset="0"/>
              </a:rPr>
              <a:t>	#pragma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tx1"/>
                </a:solidFill>
                <a:latin typeface="Consolas" panose="020B0609020204030204" pitchFamily="49" charset="0"/>
                <a:cs typeface="Courier New" panose="02070309020205020404" pitchFamily="49" charset="0"/>
              </a:rPr>
              <a:t>8:</a:t>
            </a:r>
            <a:r>
              <a:rPr lang="en-US" dirty="0">
                <a:solidFill>
                  <a:schemeClr val="bg1"/>
                </a:solidFill>
                <a:latin typeface="Consolas" panose="020B0609020204030204" pitchFamily="49" charset="0"/>
                <a:cs typeface="Courier New" panose="02070309020205020404" pitchFamily="49" charset="0"/>
              </a:rPr>
              <a:t> </a:t>
            </a:r>
            <a:r>
              <a:rPr lang="en-US" dirty="0">
                <a:solidFill>
                  <a:schemeClr val="accent1">
                    <a:lumMod val="75000"/>
                    <a:lumOff val="25000"/>
                  </a:schemeClr>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&lt; N;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tx1"/>
                </a:solidFill>
                <a:latin typeface="Consolas" panose="020B0609020204030204" pitchFamily="49" charset="0"/>
                <a:cs typeface="Courier New" panose="02070309020205020404" pitchFamily="49" charset="0"/>
              </a:rPr>
              <a:t>9:</a:t>
            </a: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E16D2ECA-FD9D-4811-AA41-0A0E8C721A73}"/>
              </a:ext>
            </a:extLst>
          </p:cNvPr>
          <p:cNvSpPr>
            <a:spLocks noGrp="1"/>
          </p:cNvSpPr>
          <p:nvPr>
            <p:ph type="title"/>
          </p:nvPr>
        </p:nvSpPr>
        <p:spPr/>
        <p:txBody>
          <a:bodyPr/>
          <a:lstStyle/>
          <a:p>
            <a:r>
              <a:rPr lang="en-US" dirty="0"/>
              <a:t>Compiling parallel code (PGI)</a:t>
            </a:r>
          </a:p>
        </p:txBody>
      </p:sp>
      <p:sp>
        <p:nvSpPr>
          <p:cNvPr id="12" name="Rectangle: Top Corners Snipped 11">
            <a:extLst>
              <a:ext uri="{FF2B5EF4-FFF2-40B4-BE49-F238E27FC236}">
                <a16:creationId xmlns:a16="http://schemas.microsoft.com/office/drawing/2014/main" id="{8A408668-4BFC-40D4-9122-B537D8CBD0A8}"/>
              </a:ext>
            </a:extLst>
          </p:cNvPr>
          <p:cNvSpPr/>
          <p:nvPr/>
        </p:nvSpPr>
        <p:spPr>
          <a:xfrm>
            <a:off x="388597" y="2930180"/>
            <a:ext cx="1563467"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COMPILING</a:t>
            </a:r>
          </a:p>
        </p:txBody>
      </p:sp>
      <p:sp>
        <p:nvSpPr>
          <p:cNvPr id="13" name="Rectangle 12">
            <a:extLst>
              <a:ext uri="{FF2B5EF4-FFF2-40B4-BE49-F238E27FC236}">
                <a16:creationId xmlns:a16="http://schemas.microsoft.com/office/drawing/2014/main" id="{624E6FA3-E6E6-4FC2-B6C9-5DDDFE8DB488}"/>
              </a:ext>
            </a:extLst>
          </p:cNvPr>
          <p:cNvSpPr/>
          <p:nvPr/>
        </p:nvSpPr>
        <p:spPr>
          <a:xfrm>
            <a:off x="404399" y="3291137"/>
            <a:ext cx="9976106" cy="451561"/>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pgcc</a:t>
            </a:r>
            <a:r>
              <a:rPr lang="en-US" dirty="0">
                <a:solidFill>
                  <a:schemeClr val="bg1"/>
                </a:solidFill>
                <a:latin typeface="Consolas" panose="020B0609020204030204" pitchFamily="49" charset="0"/>
                <a:cs typeface="Courier New" panose="02070309020205020404" pitchFamily="49" charset="0"/>
              </a:rPr>
              <a:t> –fast –</a:t>
            </a:r>
            <a:r>
              <a:rPr lang="en-US" dirty="0" err="1">
                <a:solidFill>
                  <a:schemeClr val="bg1"/>
                </a:solidFill>
                <a:latin typeface="Consolas" panose="020B0609020204030204" pitchFamily="49" charset="0"/>
                <a:cs typeface="Courier New" panose="02070309020205020404" pitchFamily="49" charset="0"/>
              </a:rPr>
              <a:t>acc</a:t>
            </a:r>
            <a:r>
              <a:rPr lang="en-US" dirty="0">
                <a:solidFill>
                  <a:schemeClr val="bg1"/>
                </a:solidFill>
                <a:latin typeface="Consolas" panose="020B0609020204030204" pitchFamily="49" charset="0"/>
                <a:cs typeface="Courier New" panose="02070309020205020404" pitchFamily="49" charset="0"/>
              </a:rPr>
              <a:t> –ta=multicore –</a:t>
            </a:r>
            <a:r>
              <a:rPr lang="en-US" dirty="0" err="1">
                <a:solidFill>
                  <a:schemeClr val="bg1"/>
                </a:solidFill>
                <a:latin typeface="Consolas" panose="020B0609020204030204" pitchFamily="49" charset="0"/>
                <a:cs typeface="Courier New" panose="02070309020205020404" pitchFamily="49" charset="0"/>
              </a:rPr>
              <a:t>Minfo</a:t>
            </a:r>
            <a:r>
              <a:rPr lang="en-US" dirty="0">
                <a:solidFill>
                  <a:schemeClr val="bg1"/>
                </a:solidFill>
                <a:latin typeface="Consolas" panose="020B0609020204030204" pitchFamily="49" charset="0"/>
                <a:cs typeface="Courier New" panose="02070309020205020404" pitchFamily="49" charset="0"/>
              </a:rPr>
              <a:t>=accel </a:t>
            </a:r>
            <a:r>
              <a:rPr lang="en-US" dirty="0" err="1">
                <a:solidFill>
                  <a:schemeClr val="bg1"/>
                </a:solidFill>
                <a:latin typeface="Consolas" panose="020B0609020204030204" pitchFamily="49" charset="0"/>
                <a:cs typeface="Courier New" panose="02070309020205020404" pitchFamily="49" charset="0"/>
              </a:rPr>
              <a:t>main.c</a:t>
            </a:r>
            <a:endParaRPr lang="en-US" dirty="0">
              <a:solidFill>
                <a:schemeClr val="bg1"/>
              </a:solidFill>
              <a:latin typeface="Consolas" panose="020B0609020204030204" pitchFamily="49" charset="0"/>
              <a:cs typeface="Courier New" panose="02070309020205020404" pitchFamily="49" charset="0"/>
            </a:endParaRPr>
          </a:p>
        </p:txBody>
      </p:sp>
      <p:sp>
        <p:nvSpPr>
          <p:cNvPr id="14" name="Rectangle: Top Corners Snipped 13">
            <a:extLst>
              <a:ext uri="{FF2B5EF4-FFF2-40B4-BE49-F238E27FC236}">
                <a16:creationId xmlns:a16="http://schemas.microsoft.com/office/drawing/2014/main" id="{9897BDF9-4259-4C35-A0EB-D564566E76F7}"/>
              </a:ext>
            </a:extLst>
          </p:cNvPr>
          <p:cNvSpPr/>
          <p:nvPr/>
        </p:nvSpPr>
        <p:spPr>
          <a:xfrm>
            <a:off x="388597" y="3886774"/>
            <a:ext cx="1563467"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FEEDBACK</a:t>
            </a:r>
          </a:p>
        </p:txBody>
      </p:sp>
      <p:sp>
        <p:nvSpPr>
          <p:cNvPr id="15" name="Rectangle 14">
            <a:extLst>
              <a:ext uri="{FF2B5EF4-FFF2-40B4-BE49-F238E27FC236}">
                <a16:creationId xmlns:a16="http://schemas.microsoft.com/office/drawing/2014/main" id="{311997FE-5641-4F90-8ED7-B59C572DC535}"/>
              </a:ext>
            </a:extLst>
          </p:cNvPr>
          <p:cNvSpPr/>
          <p:nvPr/>
        </p:nvSpPr>
        <p:spPr>
          <a:xfrm>
            <a:off x="404399" y="4247730"/>
            <a:ext cx="9976106" cy="895769"/>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main:</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7,	Generating Multicore code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8, #pragma </a:t>
            </a:r>
            <a:r>
              <a:rPr lang="en-US" dirty="0" err="1">
                <a:solidFill>
                  <a:schemeClr val="bg1"/>
                </a:solidFill>
                <a:latin typeface="Consolas" panose="020B0609020204030204" pitchFamily="49" charset="0"/>
                <a:cs typeface="Courier New" panose="02070309020205020404" pitchFamily="49" charset="0"/>
              </a:rPr>
              <a:t>acc</a:t>
            </a:r>
            <a:r>
              <a:rPr lang="en-US" dirty="0">
                <a:solidFill>
                  <a:schemeClr val="bg1"/>
                </a:solidFill>
                <a:latin typeface="Consolas" panose="020B0609020204030204" pitchFamily="49" charset="0"/>
                <a:cs typeface="Courier New" panose="02070309020205020404" pitchFamily="49" charset="0"/>
              </a:rPr>
              <a:t> loop gang</a:t>
            </a:r>
          </a:p>
        </p:txBody>
      </p:sp>
      <p:sp>
        <p:nvSpPr>
          <p:cNvPr id="3" name="Rectangle 2">
            <a:extLst>
              <a:ext uri="{FF2B5EF4-FFF2-40B4-BE49-F238E27FC236}">
                <a16:creationId xmlns:a16="http://schemas.microsoft.com/office/drawing/2014/main" id="{FD2D756E-5316-45F1-9696-E76CA296DA10}"/>
              </a:ext>
            </a:extLst>
          </p:cNvPr>
          <p:cNvSpPr/>
          <p:nvPr/>
        </p:nvSpPr>
        <p:spPr>
          <a:xfrm>
            <a:off x="914400" y="1990725"/>
            <a:ext cx="3257550" cy="2476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CB54679-25BD-46B9-894A-09FCFE932F2A}"/>
              </a:ext>
            </a:extLst>
          </p:cNvPr>
          <p:cNvSpPr/>
          <p:nvPr/>
        </p:nvSpPr>
        <p:spPr>
          <a:xfrm>
            <a:off x="1085850" y="4567026"/>
            <a:ext cx="3752850" cy="2476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20BE04A-0A4E-4BB6-A567-1AA40431EC50}"/>
              </a:ext>
            </a:extLst>
          </p:cNvPr>
          <p:cNvSpPr/>
          <p:nvPr/>
        </p:nvSpPr>
        <p:spPr>
          <a:xfrm>
            <a:off x="1633544" y="4817408"/>
            <a:ext cx="3220958" cy="2476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F72FEB0-7C48-44C1-B9E8-AA3C3C536517}"/>
              </a:ext>
            </a:extLst>
          </p:cNvPr>
          <p:cNvSpPr/>
          <p:nvPr/>
        </p:nvSpPr>
        <p:spPr>
          <a:xfrm>
            <a:off x="914400" y="2235365"/>
            <a:ext cx="3357562" cy="2476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7BE79C7-EAF9-42B2-8A85-E732CFE9523B}"/>
              </a:ext>
            </a:extLst>
          </p:cNvPr>
          <p:cNvSpPr/>
          <p:nvPr/>
        </p:nvSpPr>
        <p:spPr>
          <a:xfrm>
            <a:off x="2703007" y="3386608"/>
            <a:ext cx="1755592" cy="24765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69796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grpId="1" nodeType="clickEffect">
                                  <p:stCondLst>
                                    <p:cond delay="0"/>
                                  </p:stCondLst>
                                  <p:childTnLst>
                                    <p:animEffect transition="out" filter="fade">
                                      <p:cBhvr>
                                        <p:cTn id="44" dur="500"/>
                                        <p:tgtEl>
                                          <p:spTgt spid="3"/>
                                        </p:tgtEl>
                                      </p:cBhvr>
                                    </p:animEffect>
                                    <p:set>
                                      <p:cBhvr>
                                        <p:cTn id="45" dur="1" fill="hold">
                                          <p:stCondLst>
                                            <p:cond delay="499"/>
                                          </p:stCondLst>
                                        </p:cTn>
                                        <p:tgtEl>
                                          <p:spTgt spid="3"/>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18"/>
                                        </p:tgtEl>
                                      </p:cBhvr>
                                    </p:animEffect>
                                    <p:set>
                                      <p:cBhvr>
                                        <p:cTn id="48" dur="1" fill="hold">
                                          <p:stCondLst>
                                            <p:cond delay="499"/>
                                          </p:stCondLst>
                                        </p:cTn>
                                        <p:tgtEl>
                                          <p:spTgt spid="18"/>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11"/>
                                        </p:tgtEl>
                                      </p:cBhvr>
                                    </p:animEffect>
                                    <p:set>
                                      <p:cBhvr>
                                        <p:cTn id="51" dur="1" fill="hold">
                                          <p:stCondLst>
                                            <p:cond delay="499"/>
                                          </p:stCondLst>
                                        </p:cTn>
                                        <p:tgtEl>
                                          <p:spTgt spid="11"/>
                                        </p:tgtEl>
                                        <p:attrNameLst>
                                          <p:attrName>style.visibility</p:attrName>
                                        </p:attrNameLst>
                                      </p:cBhvr>
                                      <p:to>
                                        <p:strVal val="hidden"/>
                                      </p:to>
                                    </p:set>
                                  </p:childTnLst>
                                </p:cTn>
                              </p:par>
                            </p:childTnLst>
                          </p:cTn>
                        </p:par>
                        <p:par>
                          <p:cTn id="52" fill="hold">
                            <p:stCondLst>
                              <p:cond delay="500"/>
                            </p:stCondLst>
                            <p:childTnLst>
                              <p:par>
                                <p:cTn id="53" presetID="10" presetClass="entr" presetSubtype="0"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8" grpId="0" animBg="1"/>
      <p:bldP spid="12" grpId="0" animBg="1"/>
      <p:bldP spid="13" grpId="0" animBg="1"/>
      <p:bldP spid="14" grpId="0" animBg="1"/>
      <p:bldP spid="15" grpId="0" animBg="1"/>
      <p:bldP spid="3" grpId="0" animBg="1"/>
      <p:bldP spid="3" grpId="1" animBg="1"/>
      <p:bldP spid="11" grpId="0" animBg="1"/>
      <p:bldP spid="11" grpId="1" animBg="1"/>
      <p:bldP spid="16" grpId="0" animBg="1"/>
      <p:bldP spid="17" grpId="0" animBg="1"/>
      <p:bldP spid="18" grpId="0" animBg="1"/>
      <p:bldP spid="18" grpId="1"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A428A49-3C29-49E0-9C7A-ACF212703C08}"/>
              </a:ext>
            </a:extLst>
          </p:cNvPr>
          <p:cNvSpPr/>
          <p:nvPr/>
        </p:nvSpPr>
        <p:spPr>
          <a:xfrm>
            <a:off x="404397" y="1935542"/>
            <a:ext cx="414079" cy="850562"/>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Top Corners Snipped 8">
            <a:extLst>
              <a:ext uri="{FF2B5EF4-FFF2-40B4-BE49-F238E27FC236}">
                <a16:creationId xmlns:a16="http://schemas.microsoft.com/office/drawing/2014/main" id="{A2D0A6E4-FEE4-4A45-A2CB-FBD33872AA4E}"/>
              </a:ext>
            </a:extLst>
          </p:cNvPr>
          <p:cNvSpPr/>
          <p:nvPr/>
        </p:nvSpPr>
        <p:spPr>
          <a:xfrm>
            <a:off x="388598" y="1576622"/>
            <a:ext cx="1086432"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8" name="Rectangle 7">
            <a:extLst>
              <a:ext uri="{FF2B5EF4-FFF2-40B4-BE49-F238E27FC236}">
                <a16:creationId xmlns:a16="http://schemas.microsoft.com/office/drawing/2014/main" id="{B33D29AE-CE0D-4834-9F93-CA33FB99EE3A}"/>
              </a:ext>
            </a:extLst>
          </p:cNvPr>
          <p:cNvSpPr/>
          <p:nvPr/>
        </p:nvSpPr>
        <p:spPr>
          <a:xfrm>
            <a:off x="404399" y="1937580"/>
            <a:ext cx="9976106" cy="848524"/>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tx1"/>
                </a:solidFill>
                <a:latin typeface="Consolas" panose="020B0609020204030204" pitchFamily="49" charset="0"/>
                <a:cs typeface="Courier New" panose="02070309020205020404" pitchFamily="49" charset="0"/>
              </a:rPr>
              <a:t>7:</a:t>
            </a:r>
            <a:r>
              <a:rPr lang="en-US" dirty="0">
                <a:solidFill>
                  <a:srgbClr val="8E4000"/>
                </a:solidFill>
                <a:latin typeface="Consolas" panose="020B0609020204030204" pitchFamily="49" charset="0"/>
                <a:cs typeface="Courier New" panose="02070309020205020404" pitchFamily="49" charset="0"/>
              </a:rPr>
              <a:t>	#pragma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tx1"/>
                </a:solidFill>
                <a:latin typeface="Consolas" panose="020B0609020204030204" pitchFamily="49" charset="0"/>
                <a:cs typeface="Courier New" panose="02070309020205020404" pitchFamily="49" charset="0"/>
              </a:rPr>
              <a:t>8:</a:t>
            </a:r>
            <a:r>
              <a:rPr lang="en-US" dirty="0">
                <a:solidFill>
                  <a:schemeClr val="bg1"/>
                </a:solidFill>
                <a:latin typeface="Consolas" panose="020B0609020204030204" pitchFamily="49" charset="0"/>
                <a:cs typeface="Courier New" panose="02070309020205020404" pitchFamily="49" charset="0"/>
              </a:rPr>
              <a:t> </a:t>
            </a:r>
            <a:r>
              <a:rPr lang="en-US" dirty="0">
                <a:solidFill>
                  <a:schemeClr val="accent1">
                    <a:lumMod val="75000"/>
                    <a:lumOff val="25000"/>
                  </a:schemeClr>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&lt; N;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tx1"/>
                </a:solidFill>
                <a:latin typeface="Consolas" panose="020B0609020204030204" pitchFamily="49" charset="0"/>
                <a:cs typeface="Courier New" panose="02070309020205020404" pitchFamily="49" charset="0"/>
              </a:rPr>
              <a:t>9:</a:t>
            </a: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E16D2ECA-FD9D-4811-AA41-0A0E8C721A73}"/>
              </a:ext>
            </a:extLst>
          </p:cNvPr>
          <p:cNvSpPr>
            <a:spLocks noGrp="1"/>
          </p:cNvSpPr>
          <p:nvPr>
            <p:ph type="title"/>
          </p:nvPr>
        </p:nvSpPr>
        <p:spPr/>
        <p:txBody>
          <a:bodyPr/>
          <a:lstStyle/>
          <a:p>
            <a:r>
              <a:rPr lang="en-US" dirty="0"/>
              <a:t>Compiling parallel code (PGI)</a:t>
            </a:r>
          </a:p>
        </p:txBody>
      </p:sp>
      <p:sp>
        <p:nvSpPr>
          <p:cNvPr id="12" name="Rectangle: Top Corners Snipped 11">
            <a:extLst>
              <a:ext uri="{FF2B5EF4-FFF2-40B4-BE49-F238E27FC236}">
                <a16:creationId xmlns:a16="http://schemas.microsoft.com/office/drawing/2014/main" id="{8A408668-4BFC-40D4-9122-B537D8CBD0A8}"/>
              </a:ext>
            </a:extLst>
          </p:cNvPr>
          <p:cNvSpPr/>
          <p:nvPr/>
        </p:nvSpPr>
        <p:spPr>
          <a:xfrm>
            <a:off x="388597" y="2930180"/>
            <a:ext cx="1563467"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COMPILING</a:t>
            </a:r>
          </a:p>
        </p:txBody>
      </p:sp>
      <p:sp>
        <p:nvSpPr>
          <p:cNvPr id="13" name="Rectangle 12">
            <a:extLst>
              <a:ext uri="{FF2B5EF4-FFF2-40B4-BE49-F238E27FC236}">
                <a16:creationId xmlns:a16="http://schemas.microsoft.com/office/drawing/2014/main" id="{624E6FA3-E6E6-4FC2-B6C9-5DDDFE8DB488}"/>
              </a:ext>
            </a:extLst>
          </p:cNvPr>
          <p:cNvSpPr/>
          <p:nvPr/>
        </p:nvSpPr>
        <p:spPr>
          <a:xfrm>
            <a:off x="404399" y="3291137"/>
            <a:ext cx="9976106" cy="451561"/>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pgcc</a:t>
            </a:r>
            <a:r>
              <a:rPr lang="en-US" dirty="0">
                <a:solidFill>
                  <a:schemeClr val="bg1"/>
                </a:solidFill>
                <a:latin typeface="Consolas" panose="020B0609020204030204" pitchFamily="49" charset="0"/>
                <a:cs typeface="Courier New" panose="02070309020205020404" pitchFamily="49" charset="0"/>
              </a:rPr>
              <a:t> –fast –</a:t>
            </a:r>
            <a:r>
              <a:rPr lang="en-US" dirty="0" err="1">
                <a:solidFill>
                  <a:schemeClr val="bg1"/>
                </a:solidFill>
                <a:latin typeface="Consolas" panose="020B0609020204030204" pitchFamily="49" charset="0"/>
                <a:cs typeface="Courier New" panose="02070309020205020404" pitchFamily="49" charset="0"/>
              </a:rPr>
              <a:t>acc</a:t>
            </a:r>
            <a:r>
              <a:rPr lang="en-US" dirty="0">
                <a:solidFill>
                  <a:schemeClr val="bg1"/>
                </a:solidFill>
                <a:latin typeface="Consolas" panose="020B0609020204030204" pitchFamily="49" charset="0"/>
                <a:cs typeface="Courier New" panose="02070309020205020404" pitchFamily="49" charset="0"/>
              </a:rPr>
              <a:t> –ta=multicore –</a:t>
            </a:r>
            <a:r>
              <a:rPr lang="en-US" dirty="0" err="1">
                <a:solidFill>
                  <a:schemeClr val="bg1"/>
                </a:solidFill>
                <a:latin typeface="Consolas" panose="020B0609020204030204" pitchFamily="49" charset="0"/>
                <a:cs typeface="Courier New" panose="02070309020205020404" pitchFamily="49" charset="0"/>
              </a:rPr>
              <a:t>Minfo</a:t>
            </a:r>
            <a:r>
              <a:rPr lang="en-US" dirty="0">
                <a:solidFill>
                  <a:schemeClr val="bg1"/>
                </a:solidFill>
                <a:latin typeface="Consolas" panose="020B0609020204030204" pitchFamily="49" charset="0"/>
                <a:cs typeface="Courier New" panose="02070309020205020404" pitchFamily="49" charset="0"/>
              </a:rPr>
              <a:t>=accel </a:t>
            </a:r>
            <a:r>
              <a:rPr lang="en-US" dirty="0" err="1">
                <a:solidFill>
                  <a:schemeClr val="bg1"/>
                </a:solidFill>
                <a:latin typeface="Consolas" panose="020B0609020204030204" pitchFamily="49" charset="0"/>
                <a:cs typeface="Courier New" panose="02070309020205020404" pitchFamily="49" charset="0"/>
              </a:rPr>
              <a:t>main.c</a:t>
            </a:r>
            <a:endParaRPr lang="en-US" dirty="0">
              <a:solidFill>
                <a:schemeClr val="bg1"/>
              </a:solidFill>
              <a:latin typeface="Consolas" panose="020B0609020204030204" pitchFamily="49" charset="0"/>
              <a:cs typeface="Courier New" panose="02070309020205020404" pitchFamily="49" charset="0"/>
            </a:endParaRPr>
          </a:p>
        </p:txBody>
      </p:sp>
      <p:sp>
        <p:nvSpPr>
          <p:cNvPr id="14" name="Rectangle: Top Corners Snipped 13">
            <a:extLst>
              <a:ext uri="{FF2B5EF4-FFF2-40B4-BE49-F238E27FC236}">
                <a16:creationId xmlns:a16="http://schemas.microsoft.com/office/drawing/2014/main" id="{9897BDF9-4259-4C35-A0EB-D564566E76F7}"/>
              </a:ext>
            </a:extLst>
          </p:cNvPr>
          <p:cNvSpPr/>
          <p:nvPr/>
        </p:nvSpPr>
        <p:spPr>
          <a:xfrm>
            <a:off x="388597" y="3886774"/>
            <a:ext cx="1563467"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FEEDBACK</a:t>
            </a:r>
          </a:p>
        </p:txBody>
      </p:sp>
      <p:sp>
        <p:nvSpPr>
          <p:cNvPr id="15" name="Rectangle 14">
            <a:extLst>
              <a:ext uri="{FF2B5EF4-FFF2-40B4-BE49-F238E27FC236}">
                <a16:creationId xmlns:a16="http://schemas.microsoft.com/office/drawing/2014/main" id="{311997FE-5641-4F90-8ED7-B59C572DC535}"/>
              </a:ext>
            </a:extLst>
          </p:cNvPr>
          <p:cNvSpPr/>
          <p:nvPr/>
        </p:nvSpPr>
        <p:spPr>
          <a:xfrm>
            <a:off x="404399" y="4247730"/>
            <a:ext cx="9976106" cy="1124370"/>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main:</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8,	Loop is parallelizable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Generating Multicore code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8, #pragma </a:t>
            </a:r>
            <a:r>
              <a:rPr lang="en-US" dirty="0" err="1">
                <a:solidFill>
                  <a:schemeClr val="bg1"/>
                </a:solidFill>
                <a:latin typeface="Consolas" panose="020B0609020204030204" pitchFamily="49" charset="0"/>
                <a:cs typeface="Courier New" panose="02070309020205020404" pitchFamily="49" charset="0"/>
              </a:rPr>
              <a:t>acc</a:t>
            </a:r>
            <a:r>
              <a:rPr lang="en-US" dirty="0">
                <a:solidFill>
                  <a:schemeClr val="bg1"/>
                </a:solidFill>
                <a:latin typeface="Consolas" panose="020B0609020204030204" pitchFamily="49" charset="0"/>
                <a:cs typeface="Courier New" panose="02070309020205020404" pitchFamily="49" charset="0"/>
              </a:rPr>
              <a:t> loop gang</a:t>
            </a:r>
          </a:p>
        </p:txBody>
      </p:sp>
      <p:sp>
        <p:nvSpPr>
          <p:cNvPr id="3" name="Rectangle 2">
            <a:extLst>
              <a:ext uri="{FF2B5EF4-FFF2-40B4-BE49-F238E27FC236}">
                <a16:creationId xmlns:a16="http://schemas.microsoft.com/office/drawing/2014/main" id="{0393D65E-C460-42C0-8694-CA2335580AB6}"/>
              </a:ext>
            </a:extLst>
          </p:cNvPr>
          <p:cNvSpPr/>
          <p:nvPr/>
        </p:nvSpPr>
        <p:spPr>
          <a:xfrm>
            <a:off x="1576388" y="4533690"/>
            <a:ext cx="2886075" cy="2762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3C885514-A4FA-4011-8603-1F22A9DBB19D}"/>
              </a:ext>
            </a:extLst>
          </p:cNvPr>
          <p:cNvCxnSpPr/>
          <p:nvPr/>
        </p:nvCxnSpPr>
        <p:spPr>
          <a:xfrm>
            <a:off x="2428875" y="2205040"/>
            <a:ext cx="962025"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0372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8" grpId="0" animBg="1"/>
      <p:bldP spid="12" grpId="0" animBg="1"/>
      <p:bldP spid="13" grpId="0" animBg="1"/>
      <p:bldP spid="14" grpId="0" animBg="1"/>
      <p:bldP spid="15" grpId="0" animBg="1"/>
      <p:bldP spid="3"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A428A49-3C29-49E0-9C7A-ACF212703C08}"/>
              </a:ext>
            </a:extLst>
          </p:cNvPr>
          <p:cNvSpPr/>
          <p:nvPr/>
        </p:nvSpPr>
        <p:spPr>
          <a:xfrm>
            <a:off x="404397" y="1935542"/>
            <a:ext cx="414079" cy="850562"/>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Top Corners Snipped 8">
            <a:extLst>
              <a:ext uri="{FF2B5EF4-FFF2-40B4-BE49-F238E27FC236}">
                <a16:creationId xmlns:a16="http://schemas.microsoft.com/office/drawing/2014/main" id="{A2D0A6E4-FEE4-4A45-A2CB-FBD33872AA4E}"/>
              </a:ext>
            </a:extLst>
          </p:cNvPr>
          <p:cNvSpPr/>
          <p:nvPr/>
        </p:nvSpPr>
        <p:spPr>
          <a:xfrm>
            <a:off x="388598" y="1576622"/>
            <a:ext cx="1086432"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8" name="Rectangle 7">
            <a:extLst>
              <a:ext uri="{FF2B5EF4-FFF2-40B4-BE49-F238E27FC236}">
                <a16:creationId xmlns:a16="http://schemas.microsoft.com/office/drawing/2014/main" id="{B33D29AE-CE0D-4834-9F93-CA33FB99EE3A}"/>
              </a:ext>
            </a:extLst>
          </p:cNvPr>
          <p:cNvSpPr/>
          <p:nvPr/>
        </p:nvSpPr>
        <p:spPr>
          <a:xfrm>
            <a:off x="404399" y="1937580"/>
            <a:ext cx="9976106" cy="848524"/>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tx1"/>
                </a:solidFill>
                <a:latin typeface="Consolas" panose="020B0609020204030204" pitchFamily="49" charset="0"/>
                <a:cs typeface="Courier New" panose="02070309020205020404" pitchFamily="49" charset="0"/>
              </a:rPr>
              <a:t>7:</a:t>
            </a:r>
            <a:r>
              <a:rPr lang="en-US" dirty="0">
                <a:solidFill>
                  <a:srgbClr val="8E4000"/>
                </a:solidFill>
                <a:latin typeface="Consolas" panose="020B0609020204030204" pitchFamily="49" charset="0"/>
                <a:cs typeface="Courier New" panose="02070309020205020404" pitchFamily="49" charset="0"/>
              </a:rPr>
              <a:t>	#pragma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tx1"/>
                </a:solidFill>
                <a:latin typeface="Consolas" panose="020B0609020204030204" pitchFamily="49" charset="0"/>
                <a:cs typeface="Courier New" panose="02070309020205020404" pitchFamily="49" charset="0"/>
              </a:rPr>
              <a:t>8:</a:t>
            </a:r>
            <a:r>
              <a:rPr lang="en-US" dirty="0">
                <a:solidFill>
                  <a:schemeClr val="bg1"/>
                </a:solidFill>
                <a:latin typeface="Consolas" panose="020B0609020204030204" pitchFamily="49" charset="0"/>
                <a:cs typeface="Courier New" panose="02070309020205020404" pitchFamily="49" charset="0"/>
              </a:rPr>
              <a:t> </a:t>
            </a:r>
            <a:r>
              <a:rPr lang="en-US" dirty="0">
                <a:solidFill>
                  <a:schemeClr val="accent1">
                    <a:lumMod val="75000"/>
                    <a:lumOff val="25000"/>
                  </a:schemeClr>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&lt; N;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tx1"/>
                </a:solidFill>
                <a:latin typeface="Consolas" panose="020B0609020204030204" pitchFamily="49" charset="0"/>
                <a:cs typeface="Courier New" panose="02070309020205020404" pitchFamily="49" charset="0"/>
              </a:rPr>
              <a:t>9:</a:t>
            </a: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a[i-1] + 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E16D2ECA-FD9D-4811-AA41-0A0E8C721A73}"/>
              </a:ext>
            </a:extLst>
          </p:cNvPr>
          <p:cNvSpPr>
            <a:spLocks noGrp="1"/>
          </p:cNvSpPr>
          <p:nvPr>
            <p:ph type="title"/>
          </p:nvPr>
        </p:nvSpPr>
        <p:spPr/>
        <p:txBody>
          <a:bodyPr/>
          <a:lstStyle/>
          <a:p>
            <a:r>
              <a:rPr lang="en-US" dirty="0"/>
              <a:t>Compiling parallel code (PGI)</a:t>
            </a:r>
          </a:p>
        </p:txBody>
      </p:sp>
      <p:sp>
        <p:nvSpPr>
          <p:cNvPr id="12" name="Rectangle: Top Corners Snipped 11">
            <a:extLst>
              <a:ext uri="{FF2B5EF4-FFF2-40B4-BE49-F238E27FC236}">
                <a16:creationId xmlns:a16="http://schemas.microsoft.com/office/drawing/2014/main" id="{8A408668-4BFC-40D4-9122-B537D8CBD0A8}"/>
              </a:ext>
            </a:extLst>
          </p:cNvPr>
          <p:cNvSpPr/>
          <p:nvPr/>
        </p:nvSpPr>
        <p:spPr>
          <a:xfrm>
            <a:off x="388597" y="2930180"/>
            <a:ext cx="1563467"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COMPILING</a:t>
            </a:r>
          </a:p>
        </p:txBody>
      </p:sp>
      <p:sp>
        <p:nvSpPr>
          <p:cNvPr id="13" name="Rectangle 12">
            <a:extLst>
              <a:ext uri="{FF2B5EF4-FFF2-40B4-BE49-F238E27FC236}">
                <a16:creationId xmlns:a16="http://schemas.microsoft.com/office/drawing/2014/main" id="{624E6FA3-E6E6-4FC2-B6C9-5DDDFE8DB488}"/>
              </a:ext>
            </a:extLst>
          </p:cNvPr>
          <p:cNvSpPr/>
          <p:nvPr/>
        </p:nvSpPr>
        <p:spPr>
          <a:xfrm>
            <a:off x="404399" y="3291137"/>
            <a:ext cx="9976106" cy="451561"/>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pgcc</a:t>
            </a:r>
            <a:r>
              <a:rPr lang="en-US" dirty="0">
                <a:solidFill>
                  <a:schemeClr val="bg1"/>
                </a:solidFill>
                <a:latin typeface="Consolas" panose="020B0609020204030204" pitchFamily="49" charset="0"/>
                <a:cs typeface="Courier New" panose="02070309020205020404" pitchFamily="49" charset="0"/>
              </a:rPr>
              <a:t> –fast –</a:t>
            </a:r>
            <a:r>
              <a:rPr lang="en-US" dirty="0" err="1">
                <a:solidFill>
                  <a:schemeClr val="bg1"/>
                </a:solidFill>
                <a:latin typeface="Consolas" panose="020B0609020204030204" pitchFamily="49" charset="0"/>
                <a:cs typeface="Courier New" panose="02070309020205020404" pitchFamily="49" charset="0"/>
              </a:rPr>
              <a:t>acc</a:t>
            </a:r>
            <a:r>
              <a:rPr lang="en-US" dirty="0">
                <a:solidFill>
                  <a:schemeClr val="bg1"/>
                </a:solidFill>
                <a:latin typeface="Consolas" panose="020B0609020204030204" pitchFamily="49" charset="0"/>
                <a:cs typeface="Courier New" panose="02070309020205020404" pitchFamily="49" charset="0"/>
              </a:rPr>
              <a:t> –ta=multicore –</a:t>
            </a:r>
            <a:r>
              <a:rPr lang="en-US" dirty="0" err="1">
                <a:solidFill>
                  <a:schemeClr val="bg1"/>
                </a:solidFill>
                <a:latin typeface="Consolas" panose="020B0609020204030204" pitchFamily="49" charset="0"/>
                <a:cs typeface="Courier New" panose="02070309020205020404" pitchFamily="49" charset="0"/>
              </a:rPr>
              <a:t>Minfo</a:t>
            </a:r>
            <a:r>
              <a:rPr lang="en-US" dirty="0">
                <a:solidFill>
                  <a:schemeClr val="bg1"/>
                </a:solidFill>
                <a:latin typeface="Consolas" panose="020B0609020204030204" pitchFamily="49" charset="0"/>
                <a:cs typeface="Courier New" panose="02070309020205020404" pitchFamily="49" charset="0"/>
              </a:rPr>
              <a:t>=accel </a:t>
            </a:r>
            <a:r>
              <a:rPr lang="en-US" dirty="0" err="1">
                <a:solidFill>
                  <a:schemeClr val="bg1"/>
                </a:solidFill>
                <a:latin typeface="Consolas" panose="020B0609020204030204" pitchFamily="49" charset="0"/>
                <a:cs typeface="Courier New" panose="02070309020205020404" pitchFamily="49" charset="0"/>
              </a:rPr>
              <a:t>main.c</a:t>
            </a:r>
            <a:endParaRPr lang="en-US" dirty="0">
              <a:solidFill>
                <a:schemeClr val="bg1"/>
              </a:solidFill>
              <a:latin typeface="Consolas" panose="020B0609020204030204" pitchFamily="49" charset="0"/>
              <a:cs typeface="Courier New" panose="02070309020205020404" pitchFamily="49" charset="0"/>
            </a:endParaRPr>
          </a:p>
        </p:txBody>
      </p:sp>
      <p:sp>
        <p:nvSpPr>
          <p:cNvPr id="14" name="Rectangle: Top Corners Snipped 13">
            <a:extLst>
              <a:ext uri="{FF2B5EF4-FFF2-40B4-BE49-F238E27FC236}">
                <a16:creationId xmlns:a16="http://schemas.microsoft.com/office/drawing/2014/main" id="{9897BDF9-4259-4C35-A0EB-D564566E76F7}"/>
              </a:ext>
            </a:extLst>
          </p:cNvPr>
          <p:cNvSpPr/>
          <p:nvPr/>
        </p:nvSpPr>
        <p:spPr>
          <a:xfrm>
            <a:off x="388597" y="3886774"/>
            <a:ext cx="1563467"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FEEDBACK</a:t>
            </a:r>
          </a:p>
        </p:txBody>
      </p:sp>
      <p:sp>
        <p:nvSpPr>
          <p:cNvPr id="15" name="Rectangle 14">
            <a:extLst>
              <a:ext uri="{FF2B5EF4-FFF2-40B4-BE49-F238E27FC236}">
                <a16:creationId xmlns:a16="http://schemas.microsoft.com/office/drawing/2014/main" id="{311997FE-5641-4F90-8ED7-B59C572DC535}"/>
              </a:ext>
            </a:extLst>
          </p:cNvPr>
          <p:cNvSpPr/>
          <p:nvPr/>
        </p:nvSpPr>
        <p:spPr>
          <a:xfrm>
            <a:off x="404399" y="4247730"/>
            <a:ext cx="9976106" cy="905295"/>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main:</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8,	Loop carried dependence of a-&gt; prevents parallelization</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Loop carried backward dependence of a-&gt; prevents vectorization</a:t>
            </a:r>
          </a:p>
        </p:txBody>
      </p:sp>
      <p:sp>
        <p:nvSpPr>
          <p:cNvPr id="3" name="Rectangle 2">
            <a:extLst>
              <a:ext uri="{FF2B5EF4-FFF2-40B4-BE49-F238E27FC236}">
                <a16:creationId xmlns:a16="http://schemas.microsoft.com/office/drawing/2014/main" id="{7B639C39-19B3-4911-9E88-D598AA417292}"/>
              </a:ext>
            </a:extLst>
          </p:cNvPr>
          <p:cNvSpPr/>
          <p:nvPr/>
        </p:nvSpPr>
        <p:spPr>
          <a:xfrm>
            <a:off x="876301" y="2209797"/>
            <a:ext cx="3543300" cy="54296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88217C4-0442-44E7-92C3-36075295530A}"/>
              </a:ext>
            </a:extLst>
          </p:cNvPr>
          <p:cNvSpPr txBox="1"/>
          <p:nvPr/>
        </p:nvSpPr>
        <p:spPr>
          <a:xfrm>
            <a:off x="4383924" y="2312353"/>
            <a:ext cx="1928734"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Non-parallel loop</a:t>
            </a:r>
          </a:p>
        </p:txBody>
      </p:sp>
      <p:sp>
        <p:nvSpPr>
          <p:cNvPr id="5" name="Rectangle 4">
            <a:extLst>
              <a:ext uri="{FF2B5EF4-FFF2-40B4-BE49-F238E27FC236}">
                <a16:creationId xmlns:a16="http://schemas.microsoft.com/office/drawing/2014/main" id="{D3EA29E1-EBD7-4338-BC30-2C5EC8D8B5D7}"/>
              </a:ext>
            </a:extLst>
          </p:cNvPr>
          <p:cNvSpPr/>
          <p:nvPr/>
        </p:nvSpPr>
        <p:spPr>
          <a:xfrm>
            <a:off x="1604963" y="4529138"/>
            <a:ext cx="7019925" cy="3143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5381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8" grpId="0" animBg="1"/>
      <p:bldP spid="12" grpId="0" animBg="1"/>
      <p:bldP spid="13" grpId="0" animBg="1"/>
      <p:bldP spid="14" grpId="0" animBg="1"/>
      <p:bldP spid="15" grpId="0" animBg="1"/>
      <p:bldP spid="3" grpId="0" animBg="1"/>
      <p:bldP spid="4" grpId="0"/>
      <p:bldP spid="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A428A49-3C29-49E0-9C7A-ACF212703C08}"/>
              </a:ext>
            </a:extLst>
          </p:cNvPr>
          <p:cNvSpPr/>
          <p:nvPr/>
        </p:nvSpPr>
        <p:spPr>
          <a:xfrm>
            <a:off x="404397" y="1935542"/>
            <a:ext cx="414079" cy="850562"/>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Top Corners Snipped 8">
            <a:extLst>
              <a:ext uri="{FF2B5EF4-FFF2-40B4-BE49-F238E27FC236}">
                <a16:creationId xmlns:a16="http://schemas.microsoft.com/office/drawing/2014/main" id="{A2D0A6E4-FEE4-4A45-A2CB-FBD33872AA4E}"/>
              </a:ext>
            </a:extLst>
          </p:cNvPr>
          <p:cNvSpPr/>
          <p:nvPr/>
        </p:nvSpPr>
        <p:spPr>
          <a:xfrm>
            <a:off x="388598" y="1576622"/>
            <a:ext cx="1086432"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CODE</a:t>
            </a:r>
          </a:p>
        </p:txBody>
      </p:sp>
      <p:sp>
        <p:nvSpPr>
          <p:cNvPr id="8" name="Rectangle 7">
            <a:extLst>
              <a:ext uri="{FF2B5EF4-FFF2-40B4-BE49-F238E27FC236}">
                <a16:creationId xmlns:a16="http://schemas.microsoft.com/office/drawing/2014/main" id="{B33D29AE-CE0D-4834-9F93-CA33FB99EE3A}"/>
              </a:ext>
            </a:extLst>
          </p:cNvPr>
          <p:cNvSpPr/>
          <p:nvPr/>
        </p:nvSpPr>
        <p:spPr>
          <a:xfrm>
            <a:off x="404399" y="1937580"/>
            <a:ext cx="9976106" cy="848524"/>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tx1"/>
                </a:solidFill>
                <a:latin typeface="Consolas" panose="020B0609020204030204" pitchFamily="49" charset="0"/>
                <a:cs typeface="Courier New" panose="02070309020205020404" pitchFamily="49" charset="0"/>
              </a:rPr>
              <a:t>7:</a:t>
            </a:r>
            <a:r>
              <a:rPr lang="en-US" dirty="0">
                <a:solidFill>
                  <a:srgbClr val="8E4000"/>
                </a:solidFill>
                <a:latin typeface="Consolas" panose="020B0609020204030204" pitchFamily="49" charset="0"/>
                <a:cs typeface="Courier New" panose="02070309020205020404" pitchFamily="49" charset="0"/>
              </a:rPr>
              <a:t>	#pragma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tx1"/>
                </a:solidFill>
                <a:latin typeface="Consolas" panose="020B0609020204030204" pitchFamily="49" charset="0"/>
                <a:cs typeface="Courier New" panose="02070309020205020404" pitchFamily="49" charset="0"/>
              </a:rPr>
              <a:t>8:</a:t>
            </a:r>
            <a:r>
              <a:rPr lang="en-US" dirty="0">
                <a:solidFill>
                  <a:schemeClr val="bg1"/>
                </a:solidFill>
                <a:latin typeface="Consolas" panose="020B0609020204030204" pitchFamily="49" charset="0"/>
                <a:cs typeface="Courier New" panose="02070309020205020404" pitchFamily="49" charset="0"/>
              </a:rPr>
              <a:t> </a:t>
            </a:r>
            <a:r>
              <a:rPr lang="en-US" dirty="0">
                <a:solidFill>
                  <a:schemeClr val="accent1">
                    <a:lumMod val="75000"/>
                    <a:lumOff val="25000"/>
                  </a:schemeClr>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&lt; N;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tx1"/>
                </a:solidFill>
                <a:latin typeface="Consolas" panose="020B0609020204030204" pitchFamily="49" charset="0"/>
                <a:cs typeface="Courier New" panose="02070309020205020404" pitchFamily="49" charset="0"/>
              </a:rPr>
              <a:t>9:</a:t>
            </a:r>
            <a:r>
              <a:rPr lang="en-US" dirty="0">
                <a:solidFill>
                  <a:srgbClr val="00B050"/>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a[i-1] + a[</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E16D2ECA-FD9D-4811-AA41-0A0E8C721A73}"/>
              </a:ext>
            </a:extLst>
          </p:cNvPr>
          <p:cNvSpPr>
            <a:spLocks noGrp="1"/>
          </p:cNvSpPr>
          <p:nvPr>
            <p:ph type="title"/>
          </p:nvPr>
        </p:nvSpPr>
        <p:spPr/>
        <p:txBody>
          <a:bodyPr/>
          <a:lstStyle/>
          <a:p>
            <a:r>
              <a:rPr lang="en-US" dirty="0"/>
              <a:t>Compiling parallel code (PGI)</a:t>
            </a:r>
          </a:p>
        </p:txBody>
      </p:sp>
      <p:sp>
        <p:nvSpPr>
          <p:cNvPr id="12" name="Rectangle: Top Corners Snipped 11">
            <a:extLst>
              <a:ext uri="{FF2B5EF4-FFF2-40B4-BE49-F238E27FC236}">
                <a16:creationId xmlns:a16="http://schemas.microsoft.com/office/drawing/2014/main" id="{8A408668-4BFC-40D4-9122-B537D8CBD0A8}"/>
              </a:ext>
            </a:extLst>
          </p:cNvPr>
          <p:cNvSpPr/>
          <p:nvPr/>
        </p:nvSpPr>
        <p:spPr>
          <a:xfrm>
            <a:off x="388597" y="2930180"/>
            <a:ext cx="1563467"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COMPILING</a:t>
            </a:r>
          </a:p>
        </p:txBody>
      </p:sp>
      <p:sp>
        <p:nvSpPr>
          <p:cNvPr id="13" name="Rectangle 12">
            <a:extLst>
              <a:ext uri="{FF2B5EF4-FFF2-40B4-BE49-F238E27FC236}">
                <a16:creationId xmlns:a16="http://schemas.microsoft.com/office/drawing/2014/main" id="{624E6FA3-E6E6-4FC2-B6C9-5DDDFE8DB488}"/>
              </a:ext>
            </a:extLst>
          </p:cNvPr>
          <p:cNvSpPr/>
          <p:nvPr/>
        </p:nvSpPr>
        <p:spPr>
          <a:xfrm>
            <a:off x="404399" y="3291137"/>
            <a:ext cx="9976106" cy="451561"/>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pgcc</a:t>
            </a:r>
            <a:r>
              <a:rPr lang="en-US" dirty="0">
                <a:solidFill>
                  <a:schemeClr val="bg1"/>
                </a:solidFill>
                <a:latin typeface="Consolas" panose="020B0609020204030204" pitchFamily="49" charset="0"/>
                <a:cs typeface="Courier New" panose="02070309020205020404" pitchFamily="49" charset="0"/>
              </a:rPr>
              <a:t> –fast –</a:t>
            </a:r>
            <a:r>
              <a:rPr lang="en-US" dirty="0" err="1">
                <a:solidFill>
                  <a:schemeClr val="bg1"/>
                </a:solidFill>
                <a:latin typeface="Consolas" panose="020B0609020204030204" pitchFamily="49" charset="0"/>
                <a:cs typeface="Courier New" panose="02070309020205020404" pitchFamily="49" charset="0"/>
              </a:rPr>
              <a:t>acc</a:t>
            </a:r>
            <a:r>
              <a:rPr lang="en-US" dirty="0">
                <a:solidFill>
                  <a:schemeClr val="bg1"/>
                </a:solidFill>
                <a:latin typeface="Consolas" panose="020B0609020204030204" pitchFamily="49" charset="0"/>
                <a:cs typeface="Courier New" panose="02070309020205020404" pitchFamily="49" charset="0"/>
              </a:rPr>
              <a:t> –ta=multicore –</a:t>
            </a:r>
            <a:r>
              <a:rPr lang="en-US" dirty="0" err="1">
                <a:solidFill>
                  <a:schemeClr val="bg1"/>
                </a:solidFill>
                <a:latin typeface="Consolas" panose="020B0609020204030204" pitchFamily="49" charset="0"/>
                <a:cs typeface="Courier New" panose="02070309020205020404" pitchFamily="49" charset="0"/>
              </a:rPr>
              <a:t>Minfo</a:t>
            </a:r>
            <a:r>
              <a:rPr lang="en-US" dirty="0">
                <a:solidFill>
                  <a:schemeClr val="bg1"/>
                </a:solidFill>
                <a:latin typeface="Consolas" panose="020B0609020204030204" pitchFamily="49" charset="0"/>
                <a:cs typeface="Courier New" panose="02070309020205020404" pitchFamily="49" charset="0"/>
              </a:rPr>
              <a:t>=accel </a:t>
            </a:r>
            <a:r>
              <a:rPr lang="en-US" dirty="0" err="1">
                <a:solidFill>
                  <a:schemeClr val="bg1"/>
                </a:solidFill>
                <a:latin typeface="Consolas" panose="020B0609020204030204" pitchFamily="49" charset="0"/>
                <a:cs typeface="Courier New" panose="02070309020205020404" pitchFamily="49" charset="0"/>
              </a:rPr>
              <a:t>main.c</a:t>
            </a:r>
            <a:endParaRPr lang="en-US" dirty="0">
              <a:solidFill>
                <a:schemeClr val="bg1"/>
              </a:solidFill>
              <a:latin typeface="Consolas" panose="020B0609020204030204" pitchFamily="49" charset="0"/>
              <a:cs typeface="Courier New" panose="02070309020205020404" pitchFamily="49" charset="0"/>
            </a:endParaRPr>
          </a:p>
        </p:txBody>
      </p:sp>
      <p:sp>
        <p:nvSpPr>
          <p:cNvPr id="14" name="Rectangle: Top Corners Snipped 13">
            <a:extLst>
              <a:ext uri="{FF2B5EF4-FFF2-40B4-BE49-F238E27FC236}">
                <a16:creationId xmlns:a16="http://schemas.microsoft.com/office/drawing/2014/main" id="{9897BDF9-4259-4C35-A0EB-D564566E76F7}"/>
              </a:ext>
            </a:extLst>
          </p:cNvPr>
          <p:cNvSpPr/>
          <p:nvPr/>
        </p:nvSpPr>
        <p:spPr>
          <a:xfrm>
            <a:off x="388597" y="3886774"/>
            <a:ext cx="1563467" cy="358920"/>
          </a:xfrm>
          <a:prstGeom prst="snip2Same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FEEDBACK</a:t>
            </a:r>
          </a:p>
        </p:txBody>
      </p:sp>
      <p:sp>
        <p:nvSpPr>
          <p:cNvPr id="15" name="Rectangle 14">
            <a:extLst>
              <a:ext uri="{FF2B5EF4-FFF2-40B4-BE49-F238E27FC236}">
                <a16:creationId xmlns:a16="http://schemas.microsoft.com/office/drawing/2014/main" id="{311997FE-5641-4F90-8ED7-B59C572DC535}"/>
              </a:ext>
            </a:extLst>
          </p:cNvPr>
          <p:cNvSpPr/>
          <p:nvPr/>
        </p:nvSpPr>
        <p:spPr>
          <a:xfrm>
            <a:off x="404399" y="4247730"/>
            <a:ext cx="9976106" cy="905295"/>
          </a:xfrm>
          <a:prstGeom prst="rect">
            <a:avLst/>
          </a:prstGeom>
          <a:no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main:</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7,	Generating Multicore code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8, #pragma </a:t>
            </a:r>
            <a:r>
              <a:rPr lang="en-US" dirty="0" err="1">
                <a:solidFill>
                  <a:schemeClr val="bg1"/>
                </a:solidFill>
                <a:latin typeface="Consolas" panose="020B0609020204030204" pitchFamily="49" charset="0"/>
                <a:cs typeface="Courier New" panose="02070309020205020404" pitchFamily="49" charset="0"/>
              </a:rPr>
              <a:t>acc</a:t>
            </a:r>
            <a:r>
              <a:rPr lang="en-US" dirty="0">
                <a:solidFill>
                  <a:schemeClr val="bg1"/>
                </a:solidFill>
                <a:latin typeface="Consolas" panose="020B0609020204030204" pitchFamily="49" charset="0"/>
                <a:cs typeface="Courier New" panose="02070309020205020404" pitchFamily="49" charset="0"/>
              </a:rPr>
              <a:t> loop gang</a:t>
            </a:r>
          </a:p>
        </p:txBody>
      </p:sp>
      <p:cxnSp>
        <p:nvCxnSpPr>
          <p:cNvPr id="4" name="Straight Connector 3">
            <a:extLst>
              <a:ext uri="{FF2B5EF4-FFF2-40B4-BE49-F238E27FC236}">
                <a16:creationId xmlns:a16="http://schemas.microsoft.com/office/drawing/2014/main" id="{591E45D6-3BE9-4AB3-9A01-AF082A0460B5}"/>
              </a:ext>
            </a:extLst>
          </p:cNvPr>
          <p:cNvCxnSpPr/>
          <p:nvPr/>
        </p:nvCxnSpPr>
        <p:spPr>
          <a:xfrm>
            <a:off x="2443163" y="2195513"/>
            <a:ext cx="101917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5398420D-1F86-4573-8692-5476D256F5ED}"/>
              </a:ext>
            </a:extLst>
          </p:cNvPr>
          <p:cNvSpPr/>
          <p:nvPr/>
        </p:nvSpPr>
        <p:spPr>
          <a:xfrm>
            <a:off x="876301" y="2209797"/>
            <a:ext cx="3543300" cy="54296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C6A73886-4641-4202-B4B5-D3492E4DB4EE}"/>
              </a:ext>
            </a:extLst>
          </p:cNvPr>
          <p:cNvSpPr txBox="1"/>
          <p:nvPr/>
        </p:nvSpPr>
        <p:spPr>
          <a:xfrm>
            <a:off x="4383924" y="2312353"/>
            <a:ext cx="1928734"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rPr>
              <a:t>Non-parallel loop</a:t>
            </a:r>
          </a:p>
        </p:txBody>
      </p:sp>
      <p:sp>
        <p:nvSpPr>
          <p:cNvPr id="18" name="Rectangle 17">
            <a:extLst>
              <a:ext uri="{FF2B5EF4-FFF2-40B4-BE49-F238E27FC236}">
                <a16:creationId xmlns:a16="http://schemas.microsoft.com/office/drawing/2014/main" id="{3AB75148-6F79-4FD4-A60B-53E587CF5A93}"/>
              </a:ext>
            </a:extLst>
          </p:cNvPr>
          <p:cNvSpPr/>
          <p:nvPr/>
        </p:nvSpPr>
        <p:spPr>
          <a:xfrm>
            <a:off x="1604963" y="4529138"/>
            <a:ext cx="3209925" cy="3143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4598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nodeType="clickEffect">
                                  <p:stCondLst>
                                    <p:cond delay="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8" grpId="0" animBg="1"/>
      <p:bldP spid="12" grpId="0" animBg="1"/>
      <p:bldP spid="13" grpId="0" animBg="1"/>
      <p:bldP spid="14" grpId="0" animBg="1"/>
      <p:bldP spid="15" grpId="0" animBg="1"/>
      <p:bldP spid="16" grpId="0" animBg="1"/>
      <p:bldP spid="17" grpId="0"/>
      <p:bldP spid="18"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concepts</a:t>
            </a:r>
          </a:p>
        </p:txBody>
      </p:sp>
      <p:sp>
        <p:nvSpPr>
          <p:cNvPr id="4" name="Text Placeholder 3"/>
          <p:cNvSpPr>
            <a:spLocks noGrp="1"/>
          </p:cNvSpPr>
          <p:nvPr>
            <p:ph type="body" sz="quarter" idx="10"/>
          </p:nvPr>
        </p:nvSpPr>
        <p:spPr/>
        <p:txBody>
          <a:bodyPr/>
          <a:lstStyle/>
          <a:p>
            <a:r>
              <a:rPr lang="en-US" dirty="0"/>
              <a:t>By end of this module, you should now understand</a:t>
            </a:r>
          </a:p>
        </p:txBody>
      </p:sp>
      <p:sp>
        <p:nvSpPr>
          <p:cNvPr id="3" name="Content Placeholder 2"/>
          <p:cNvSpPr>
            <a:spLocks noGrp="1"/>
          </p:cNvSpPr>
          <p:nvPr>
            <p:ph idx="1"/>
          </p:nvPr>
        </p:nvSpPr>
        <p:spPr>
          <a:xfrm>
            <a:off x="436740" y="1778961"/>
            <a:ext cx="9948672" cy="4043000"/>
          </a:xfrm>
        </p:spPr>
        <p:txBody>
          <a:bodyPr/>
          <a:lstStyle/>
          <a:p>
            <a:r>
              <a:rPr lang="en-US" dirty="0"/>
              <a:t>The parallel, kernels, and loop directives</a:t>
            </a:r>
          </a:p>
          <a:p>
            <a:r>
              <a:rPr lang="en-US" dirty="0"/>
              <a:t>The key differences in functionality and use between the kernels and parallel directives</a:t>
            </a:r>
          </a:p>
          <a:p>
            <a:r>
              <a:rPr lang="en-US" dirty="0"/>
              <a:t>When and where to include loop directives</a:t>
            </a:r>
          </a:p>
          <a:p>
            <a:r>
              <a:rPr lang="en-US" dirty="0"/>
              <a:t>How the parallel and kernel directives conceptually generate parallelism</a:t>
            </a:r>
          </a:p>
        </p:txBody>
      </p:sp>
    </p:spTree>
    <p:extLst>
      <p:ext uri="{BB962C8B-B14F-4D97-AF65-F5344CB8AC3E}">
        <p14:creationId xmlns:p14="http://schemas.microsoft.com/office/powerpoint/2010/main" val="2422647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THANK YOU</a:t>
            </a:r>
            <a:br>
              <a:rPr lang="en-US" dirty="0"/>
            </a:br>
            <a:endParaRPr lang="en-US" dirty="0"/>
          </a:p>
        </p:txBody>
      </p:sp>
    </p:spTree>
    <p:extLst>
      <p:ext uri="{BB962C8B-B14F-4D97-AF65-F5344CB8AC3E}">
        <p14:creationId xmlns:p14="http://schemas.microsoft.com/office/powerpoint/2010/main" val="94263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a:t>Openacc</a:t>
            </a:r>
            <a:r>
              <a:rPr lang="en-US" dirty="0"/>
              <a:t> parallel directive</a:t>
            </a:r>
          </a:p>
        </p:txBody>
      </p:sp>
    </p:spTree>
    <p:extLst>
      <p:ext uri="{BB962C8B-B14F-4D97-AF65-F5344CB8AC3E}">
        <p14:creationId xmlns:p14="http://schemas.microsoft.com/office/powerpoint/2010/main" val="3052314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4807A0-4A13-45C8-8AF0-0E718425FD92}"/>
              </a:ext>
            </a:extLst>
          </p:cNvPr>
          <p:cNvSpPr>
            <a:spLocks noGrp="1"/>
          </p:cNvSpPr>
          <p:nvPr>
            <p:ph type="title"/>
          </p:nvPr>
        </p:nvSpPr>
        <p:spPr>
          <a:xfrm>
            <a:off x="2314751" y="267169"/>
            <a:ext cx="6343298" cy="590931"/>
          </a:xfrm>
        </p:spPr>
        <p:txBody>
          <a:bodyPr/>
          <a:lstStyle/>
          <a:p>
            <a:r>
              <a:rPr lang="en-US" dirty="0"/>
              <a:t>Additional resources</a:t>
            </a:r>
          </a:p>
        </p:txBody>
      </p:sp>
      <p:sp>
        <p:nvSpPr>
          <p:cNvPr id="4" name="Text Placeholder 3">
            <a:extLst>
              <a:ext uri="{FF2B5EF4-FFF2-40B4-BE49-F238E27FC236}">
                <a16:creationId xmlns:a16="http://schemas.microsoft.com/office/drawing/2014/main" id="{B62B59BD-19E8-4A88-A773-173B95139DD6}"/>
              </a:ext>
            </a:extLst>
          </p:cNvPr>
          <p:cNvSpPr>
            <a:spLocks noGrp="1"/>
          </p:cNvSpPr>
          <p:nvPr>
            <p:ph type="body" sz="quarter" idx="10"/>
          </p:nvPr>
        </p:nvSpPr>
        <p:spPr>
          <a:xfrm>
            <a:off x="1490886" y="833365"/>
            <a:ext cx="7991028" cy="525463"/>
          </a:xfrm>
        </p:spPr>
        <p:txBody>
          <a:bodyPr/>
          <a:lstStyle/>
          <a:p>
            <a:r>
              <a:rPr lang="en-US" dirty="0"/>
              <a:t>YouTube OpenACC Introduction Series by Michael Wolfe</a:t>
            </a:r>
          </a:p>
        </p:txBody>
      </p:sp>
      <p:pic>
        <p:nvPicPr>
          <p:cNvPr id="5" name="Picture 4">
            <a:extLst>
              <a:ext uri="{FF2B5EF4-FFF2-40B4-BE49-F238E27FC236}">
                <a16:creationId xmlns:a16="http://schemas.microsoft.com/office/drawing/2014/main" id="{4E8C2DB6-9A46-457C-95F2-5ED3306D345C}"/>
              </a:ext>
            </a:extLst>
          </p:cNvPr>
          <p:cNvPicPr>
            <a:picLocks noChangeAspect="1"/>
          </p:cNvPicPr>
          <p:nvPr/>
        </p:nvPicPr>
        <p:blipFill>
          <a:blip r:embed="rId3"/>
          <a:stretch>
            <a:fillRect/>
          </a:stretch>
        </p:blipFill>
        <p:spPr>
          <a:xfrm>
            <a:off x="1818581" y="2344795"/>
            <a:ext cx="4281582" cy="2393375"/>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75B5E45E-54D8-4B90-974B-9E7078B0559D}"/>
              </a:ext>
            </a:extLst>
          </p:cNvPr>
          <p:cNvPicPr>
            <a:picLocks noChangeAspect="1"/>
          </p:cNvPicPr>
          <p:nvPr/>
        </p:nvPicPr>
        <p:blipFill>
          <a:blip r:embed="rId4"/>
          <a:stretch>
            <a:fillRect/>
          </a:stretch>
        </p:blipFill>
        <p:spPr>
          <a:xfrm>
            <a:off x="5867922" y="2526730"/>
            <a:ext cx="3824022" cy="2729623"/>
          </a:xfrm>
          <a:prstGeom prst="rect">
            <a:avLst/>
          </a:prstGeom>
          <a:ln>
            <a:noFill/>
          </a:ln>
          <a:effectLst>
            <a:outerShdw blurRad="292100" dist="139700" dir="2700000" algn="tl" rotWithShape="0">
              <a:srgbClr val="333333">
                <a:alpha val="65000"/>
              </a:srgbClr>
            </a:outerShdw>
          </a:effectLst>
        </p:spPr>
      </p:pic>
      <p:sp>
        <p:nvSpPr>
          <p:cNvPr id="7" name="TextBox 6">
            <a:extLst>
              <a:ext uri="{FF2B5EF4-FFF2-40B4-BE49-F238E27FC236}">
                <a16:creationId xmlns:a16="http://schemas.microsoft.com/office/drawing/2014/main" id="{9D64CE13-4660-4CE7-B56E-A20C15BE3964}"/>
              </a:ext>
            </a:extLst>
          </p:cNvPr>
          <p:cNvSpPr txBox="1"/>
          <p:nvPr/>
        </p:nvSpPr>
        <p:spPr>
          <a:xfrm>
            <a:off x="2566959" y="1364477"/>
            <a:ext cx="6455613"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hlinkClick r:id="rId5"/>
              </a:rPr>
              <a:t>Introduction to Parallel Programming with OpenACC – Part 1</a:t>
            </a:r>
            <a:endParaRPr lang="en-US" dirty="0">
              <a:solidFill>
                <a:schemeClr val="bg1"/>
              </a:solidFill>
            </a:endParaRPr>
          </a:p>
        </p:txBody>
      </p:sp>
      <p:sp>
        <p:nvSpPr>
          <p:cNvPr id="8" name="TextBox 7">
            <a:extLst>
              <a:ext uri="{FF2B5EF4-FFF2-40B4-BE49-F238E27FC236}">
                <a16:creationId xmlns:a16="http://schemas.microsoft.com/office/drawing/2014/main" id="{4D897CEF-274F-4742-A78D-7A84AC72783A}"/>
              </a:ext>
            </a:extLst>
          </p:cNvPr>
          <p:cNvSpPr txBox="1"/>
          <p:nvPr/>
        </p:nvSpPr>
        <p:spPr>
          <a:xfrm>
            <a:off x="2599018" y="1762875"/>
            <a:ext cx="6391494"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hlinkClick r:id="rId6"/>
              </a:rPr>
              <a:t>Introduction to Parallel Programming with OpenACC – Part 2</a:t>
            </a:r>
            <a:endParaRPr lang="en-US" dirty="0">
              <a:solidFill>
                <a:schemeClr val="bg1"/>
              </a:solidFill>
            </a:endParaRPr>
          </a:p>
        </p:txBody>
      </p:sp>
      <p:sp>
        <p:nvSpPr>
          <p:cNvPr id="3" name="TextBox 2">
            <a:extLst>
              <a:ext uri="{FF2B5EF4-FFF2-40B4-BE49-F238E27FC236}">
                <a16:creationId xmlns:a16="http://schemas.microsoft.com/office/drawing/2014/main" id="{B01A572B-A036-42FE-9BA9-16639169C683}"/>
              </a:ext>
            </a:extLst>
          </p:cNvPr>
          <p:cNvSpPr txBox="1"/>
          <p:nvPr/>
        </p:nvSpPr>
        <p:spPr>
          <a:xfrm>
            <a:off x="3395123" y="5576224"/>
            <a:ext cx="4182555" cy="3139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600" dirty="0">
                <a:solidFill>
                  <a:schemeClr val="bg1"/>
                </a:solidFill>
                <a:hlinkClick r:id="rId7"/>
              </a:rPr>
              <a:t>Follow along by downloading the code here!</a:t>
            </a:r>
            <a:endParaRPr lang="en-US" sz="1600" dirty="0">
              <a:solidFill>
                <a:schemeClr val="bg1"/>
              </a:solidFill>
            </a:endParaRPr>
          </a:p>
        </p:txBody>
      </p:sp>
    </p:spTree>
    <p:extLst>
      <p:ext uri="{BB962C8B-B14F-4D97-AF65-F5344CB8AC3E}">
        <p14:creationId xmlns:p14="http://schemas.microsoft.com/office/powerpoint/2010/main" val="85259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502CF6A8-2841-4444-8146-1B180405FAA1}"/>
              </a:ext>
            </a:extLst>
          </p:cNvPr>
          <p:cNvSpPr/>
          <p:nvPr/>
        </p:nvSpPr>
        <p:spPr>
          <a:xfrm>
            <a:off x="1770748" y="2371494"/>
            <a:ext cx="1966827" cy="2754179"/>
          </a:xfrm>
          <a:prstGeom prst="rect">
            <a:avLst/>
          </a:prstGeom>
          <a:no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419250" y="2170463"/>
            <a:ext cx="2861037" cy="1432952"/>
          </a:xfrm>
          <a:prstGeom prst="rect">
            <a:avLst/>
          </a:prstGeom>
          <a:ln>
            <a:noFill/>
          </a:ln>
          <a:effectLst>
            <a:outerShdw blurRad="292100" dist="139700" dir="2700000" algn="tl" rotWithShape="0">
              <a:srgbClr val="333333">
                <a:alpha val="65000"/>
              </a:srgbClr>
            </a:outerShdw>
          </a:effectLst>
        </p:spPr>
      </p:pic>
      <p:pic>
        <p:nvPicPr>
          <p:cNvPr id="13" name="Picture 12"/>
          <p:cNvPicPr>
            <a:picLocks noChangeAspect="1"/>
          </p:cNvPicPr>
          <p:nvPr/>
        </p:nvPicPr>
        <p:blipFill rotWithShape="1">
          <a:blip r:embed="rId4"/>
          <a:srcRect l="273" t="494" r="-273" b="48949"/>
          <a:stretch/>
        </p:blipFill>
        <p:spPr>
          <a:xfrm>
            <a:off x="7574039" y="2160205"/>
            <a:ext cx="2861036" cy="1443210"/>
          </a:xfrm>
          <a:prstGeom prst="rect">
            <a:avLst/>
          </a:prstGeom>
          <a:ln>
            <a:noFill/>
          </a:ln>
          <a:effectLst>
            <a:outerShdw blurRad="292100" dist="139700" dir="2700000" algn="tl" rotWithShape="0">
              <a:srgbClr val="333333">
                <a:alpha val="65000"/>
              </a:srgbClr>
            </a:outerShdw>
          </a:effectLst>
        </p:spPr>
      </p:pic>
      <p:sp>
        <p:nvSpPr>
          <p:cNvPr id="3" name="Content Placeholder 2"/>
          <p:cNvSpPr>
            <a:spLocks noGrp="1"/>
          </p:cNvSpPr>
          <p:nvPr>
            <p:ph idx="1"/>
          </p:nvPr>
        </p:nvSpPr>
        <p:spPr>
          <a:xfrm>
            <a:off x="4311503" y="1672978"/>
            <a:ext cx="2908090" cy="516535"/>
          </a:xfrm>
        </p:spPr>
        <p:txBody>
          <a:bodyPr/>
          <a:lstStyle/>
          <a:p>
            <a:pPr marL="0" indent="0" algn="ctr">
              <a:lnSpc>
                <a:spcPct val="100000"/>
              </a:lnSpc>
              <a:spcBef>
                <a:spcPts val="0"/>
              </a:spcBef>
              <a:spcAft>
                <a:spcPts val="0"/>
              </a:spcAft>
              <a:buNone/>
            </a:pPr>
            <a:r>
              <a:rPr lang="en-US" sz="1600" b="1" dirty="0"/>
              <a:t>Resources</a:t>
            </a:r>
            <a:r>
              <a:rPr lang="en-US" sz="1600" dirty="0"/>
              <a:t> </a:t>
            </a:r>
          </a:p>
          <a:p>
            <a:pPr marL="0" indent="0" algn="ctr">
              <a:lnSpc>
                <a:spcPct val="100000"/>
              </a:lnSpc>
              <a:spcBef>
                <a:spcPts val="0"/>
              </a:spcBef>
              <a:spcAft>
                <a:spcPts val="0"/>
              </a:spcAft>
              <a:buNone/>
            </a:pPr>
            <a:r>
              <a:rPr lang="en-US" sz="1200" dirty="0">
                <a:solidFill>
                  <a:schemeClr val="tx1"/>
                </a:solidFill>
                <a:hlinkClick r:id="rId5"/>
              </a:rPr>
              <a:t>https://www.openacc.org/resources</a:t>
            </a:r>
            <a:endParaRPr lang="en-US" sz="1200" dirty="0"/>
          </a:p>
          <a:p>
            <a:pPr marL="0" indent="0" algn="ctr">
              <a:lnSpc>
                <a:spcPct val="100000"/>
              </a:lnSpc>
              <a:spcBef>
                <a:spcPts val="0"/>
              </a:spcBef>
              <a:spcAft>
                <a:spcPts val="0"/>
              </a:spcAft>
              <a:buNone/>
            </a:pPr>
            <a:endParaRPr lang="en-US" sz="1200" dirty="0">
              <a:solidFill>
                <a:schemeClr val="tx1"/>
              </a:solidFill>
            </a:endParaRPr>
          </a:p>
          <a:p>
            <a:pPr marL="0" indent="0" algn="ctr">
              <a:lnSpc>
                <a:spcPct val="100000"/>
              </a:lnSpc>
              <a:spcBef>
                <a:spcPts val="0"/>
              </a:spcBef>
              <a:spcAft>
                <a:spcPts val="0"/>
              </a:spcAft>
              <a:buNone/>
            </a:pPr>
            <a:endParaRPr lang="en-US" sz="1200" dirty="0">
              <a:solidFill>
                <a:schemeClr val="tx1"/>
              </a:solidFill>
            </a:endParaRPr>
          </a:p>
          <a:p>
            <a:pPr algn="ctr"/>
            <a:endParaRPr lang="en-US" sz="1200" dirty="0"/>
          </a:p>
        </p:txBody>
      </p:sp>
      <p:pic>
        <p:nvPicPr>
          <p:cNvPr id="4" name="Picture 3">
            <a:extLst>
              <a:ext uri="{FF2B5EF4-FFF2-40B4-BE49-F238E27FC236}">
                <a16:creationId xmlns:a16="http://schemas.microsoft.com/office/drawing/2014/main" id="{E8770385-2D00-4EB4-B87B-087496198206}"/>
              </a:ext>
            </a:extLst>
          </p:cNvPr>
          <p:cNvPicPr>
            <a:picLocks noChangeAspect="1"/>
          </p:cNvPicPr>
          <p:nvPr/>
        </p:nvPicPr>
        <p:blipFill rotWithShape="1">
          <a:blip r:embed="rId6"/>
          <a:srcRect t="1" b="48914"/>
          <a:stretch/>
        </p:blipFill>
        <p:spPr>
          <a:xfrm>
            <a:off x="4402472" y="4238221"/>
            <a:ext cx="2861037" cy="1432952"/>
          </a:xfrm>
          <a:prstGeom prst="rect">
            <a:avLst/>
          </a:prstGeom>
          <a:ln>
            <a:noFill/>
          </a:ln>
          <a:effectLst>
            <a:outerShdw blurRad="292100" dist="139700" dir="2700000" algn="tl" rotWithShape="0">
              <a:srgbClr val="333333">
                <a:alpha val="65000"/>
              </a:srgbClr>
            </a:outerShdw>
          </a:effectLst>
        </p:spPr>
      </p:pic>
      <p:sp>
        <p:nvSpPr>
          <p:cNvPr id="12" name="Content Placeholder 2">
            <a:extLst>
              <a:ext uri="{FF2B5EF4-FFF2-40B4-BE49-F238E27FC236}">
                <a16:creationId xmlns:a16="http://schemas.microsoft.com/office/drawing/2014/main" id="{BA3C4650-5352-4599-B736-35E5BF2A68E9}"/>
              </a:ext>
            </a:extLst>
          </p:cNvPr>
          <p:cNvSpPr txBox="1">
            <a:spLocks/>
          </p:cNvSpPr>
          <p:nvPr/>
        </p:nvSpPr>
        <p:spPr bwMode="auto">
          <a:xfrm>
            <a:off x="7519779" y="1655462"/>
            <a:ext cx="2984772" cy="31156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1600" b="1" kern="0" dirty="0"/>
              <a:t>Success Stories</a:t>
            </a:r>
            <a:r>
              <a:rPr lang="en-US" sz="1200" b="1" kern="0" dirty="0"/>
              <a:t> </a:t>
            </a:r>
            <a:r>
              <a:rPr lang="en-US" sz="1200" kern="0" dirty="0">
                <a:solidFill>
                  <a:schemeClr val="tx1"/>
                </a:solidFill>
                <a:hlinkClick r:id="rId7"/>
              </a:rPr>
              <a:t>https://www.openacc.org/success-stories</a:t>
            </a:r>
            <a:endParaRPr lang="en-US" sz="1200" kern="0" dirty="0"/>
          </a:p>
        </p:txBody>
      </p:sp>
      <p:sp>
        <p:nvSpPr>
          <p:cNvPr id="14" name="Content Placeholder 2">
            <a:extLst>
              <a:ext uri="{FF2B5EF4-FFF2-40B4-BE49-F238E27FC236}">
                <a16:creationId xmlns:a16="http://schemas.microsoft.com/office/drawing/2014/main" id="{7557CE45-D9EB-4C00-A648-92B3EA1A0CB6}"/>
              </a:ext>
            </a:extLst>
          </p:cNvPr>
          <p:cNvSpPr txBox="1">
            <a:spLocks/>
          </p:cNvSpPr>
          <p:nvPr/>
        </p:nvSpPr>
        <p:spPr bwMode="auto">
          <a:xfrm>
            <a:off x="7519779" y="3756013"/>
            <a:ext cx="2861037" cy="44591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1600" b="1" kern="0" dirty="0"/>
              <a:t>Events</a:t>
            </a:r>
          </a:p>
          <a:p>
            <a:pPr marL="0" indent="0" algn="ctr" defTabSz="914400">
              <a:lnSpc>
                <a:spcPct val="100000"/>
              </a:lnSpc>
              <a:spcBef>
                <a:spcPts val="0"/>
              </a:spcBef>
              <a:spcAft>
                <a:spcPts val="0"/>
              </a:spcAft>
              <a:buFont typeface="Wingdings" panose="05000000000000000000" pitchFamily="2" charset="2"/>
              <a:buNone/>
            </a:pPr>
            <a:r>
              <a:rPr lang="en-US" sz="1200" kern="0" dirty="0">
                <a:hlinkClick r:id="rId8"/>
              </a:rPr>
              <a:t>https://www.openacc.org/events</a:t>
            </a:r>
            <a:r>
              <a:rPr lang="en-US" sz="1200" kern="0" dirty="0"/>
              <a:t>  </a:t>
            </a:r>
          </a:p>
        </p:txBody>
      </p:sp>
      <p:sp>
        <p:nvSpPr>
          <p:cNvPr id="15" name="Title 1">
            <a:extLst>
              <a:ext uri="{FF2B5EF4-FFF2-40B4-BE49-F238E27FC236}">
                <a16:creationId xmlns:a16="http://schemas.microsoft.com/office/drawing/2014/main" id="{AEA3F0A9-E37A-4E15-952A-5A6EC29F2502}"/>
              </a:ext>
            </a:extLst>
          </p:cNvPr>
          <p:cNvSpPr>
            <a:spLocks noGrp="1"/>
          </p:cNvSpPr>
          <p:nvPr>
            <p:ph type="title"/>
          </p:nvPr>
        </p:nvSpPr>
        <p:spPr>
          <a:xfrm>
            <a:off x="419641" y="649796"/>
            <a:ext cx="9976104" cy="590931"/>
          </a:xfrm>
        </p:spPr>
        <p:txBody>
          <a:bodyPr/>
          <a:lstStyle/>
          <a:p>
            <a:pPr algn="ctr"/>
            <a:r>
              <a:rPr lang="en-US" dirty="0"/>
              <a:t>OPENACC Resources</a:t>
            </a:r>
          </a:p>
        </p:txBody>
      </p:sp>
      <p:sp>
        <p:nvSpPr>
          <p:cNvPr id="41" name="Rectangle 40">
            <a:extLst>
              <a:ext uri="{FF2B5EF4-FFF2-40B4-BE49-F238E27FC236}">
                <a16:creationId xmlns:a16="http://schemas.microsoft.com/office/drawing/2014/main" id="{067845C9-6EFB-40CD-BEE4-4A113C70DBC9}"/>
              </a:ext>
            </a:extLst>
          </p:cNvPr>
          <p:cNvSpPr/>
          <p:nvPr/>
        </p:nvSpPr>
        <p:spPr>
          <a:xfrm>
            <a:off x="193424" y="1231258"/>
            <a:ext cx="10779376" cy="369332"/>
          </a:xfrm>
          <a:prstGeom prst="rect">
            <a:avLst/>
          </a:prstGeom>
        </p:spPr>
        <p:txBody>
          <a:bodyPr wrap="square">
            <a:spAutoFit/>
          </a:bodyPr>
          <a:lstStyle/>
          <a:p>
            <a:pPr algn="ctr">
              <a:lnSpc>
                <a:spcPct val="150000"/>
              </a:lnSpc>
            </a:pPr>
            <a:r>
              <a:rPr lang="en-US" sz="1200" dirty="0">
                <a:solidFill>
                  <a:schemeClr val="bg1"/>
                </a:solidFill>
                <a:latin typeface="Trebuchet MS" charset="0"/>
                <a:ea typeface="Trebuchet MS" charset="0"/>
                <a:cs typeface="Trebuchet MS" charset="0"/>
              </a:rPr>
              <a:t>Guides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Talks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Tutorials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Videos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Books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Spec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Code</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Samples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Teaching Materials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Events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Success Stories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Courses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Slack </a:t>
            </a:r>
            <a:r>
              <a:rPr lang="en-US" sz="1200" dirty="0">
                <a:solidFill>
                  <a:srgbClr val="FF5400"/>
                </a:solidFill>
                <a:latin typeface="Trebuchet MS" charset="0"/>
                <a:ea typeface="Trebuchet MS" charset="0"/>
                <a:cs typeface="Trebuchet MS" charset="0"/>
              </a:rPr>
              <a:t>● </a:t>
            </a:r>
            <a:r>
              <a:rPr lang="en-US" sz="1200" dirty="0">
                <a:solidFill>
                  <a:schemeClr val="bg1"/>
                </a:solidFill>
                <a:latin typeface="Trebuchet MS" charset="0"/>
                <a:ea typeface="Trebuchet MS" charset="0"/>
                <a:cs typeface="Trebuchet MS" charset="0"/>
              </a:rPr>
              <a:t>Stack Overflow</a:t>
            </a:r>
          </a:p>
        </p:txBody>
      </p:sp>
      <p:pic>
        <p:nvPicPr>
          <p:cNvPr id="1028" name="Picture 4" descr="GCC">
            <a:hlinkClick r:id="rId9"/>
            <a:extLst>
              <a:ext uri="{FF2B5EF4-FFF2-40B4-BE49-F238E27FC236}">
                <a16:creationId xmlns:a16="http://schemas.microsoft.com/office/drawing/2014/main" id="{51186137-8338-49F1-9051-2EE1E7D9E83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487082" y="3471725"/>
            <a:ext cx="818967" cy="827967"/>
          </a:xfrm>
          <a:prstGeom prst="rect">
            <a:avLst/>
          </a:prstGeom>
          <a:noFill/>
          <a:extLst>
            <a:ext uri="{909E8E84-426E-40DD-AFC4-6F175D3DCCD1}">
              <a14:hiddenFill xmlns:a14="http://schemas.microsoft.com/office/drawing/2010/main">
                <a:solidFill>
                  <a:srgbClr val="FFFFFF"/>
                </a:solidFill>
              </a14:hiddenFill>
            </a:ext>
          </a:extLst>
        </p:spPr>
      </p:pic>
      <p:pic>
        <p:nvPicPr>
          <p:cNvPr id="54" name="Picture 53">
            <a:extLst>
              <a:ext uri="{FF2B5EF4-FFF2-40B4-BE49-F238E27FC236}">
                <a16:creationId xmlns:a16="http://schemas.microsoft.com/office/drawing/2014/main" id="{D17AF6F2-DE98-48C5-9F7F-34F710FDD6A6}"/>
              </a:ext>
            </a:extLst>
          </p:cNvPr>
          <p:cNvPicPr>
            <a:picLocks noChangeAspect="1"/>
          </p:cNvPicPr>
          <p:nvPr/>
        </p:nvPicPr>
        <p:blipFill rotWithShape="1">
          <a:blip r:embed="rId11"/>
          <a:srcRect b="40989"/>
          <a:stretch/>
        </p:blipFill>
        <p:spPr>
          <a:xfrm>
            <a:off x="7574038" y="4238221"/>
            <a:ext cx="2861037" cy="1432952"/>
          </a:xfrm>
          <a:prstGeom prst="rect">
            <a:avLst/>
          </a:prstGeom>
          <a:ln>
            <a:noFill/>
          </a:ln>
          <a:effectLst>
            <a:outerShdw blurRad="292100" dist="139700" dir="2700000" algn="tl" rotWithShape="0">
              <a:srgbClr val="333333">
                <a:alpha val="65000"/>
              </a:srgbClr>
            </a:outerShdw>
          </a:effectLst>
        </p:spPr>
      </p:pic>
      <p:sp>
        <p:nvSpPr>
          <p:cNvPr id="57" name="Content Placeholder 2">
            <a:extLst>
              <a:ext uri="{FF2B5EF4-FFF2-40B4-BE49-F238E27FC236}">
                <a16:creationId xmlns:a16="http://schemas.microsoft.com/office/drawing/2014/main" id="{49681552-B428-4B5B-B5AA-388AFDCF4651}"/>
              </a:ext>
            </a:extLst>
          </p:cNvPr>
          <p:cNvSpPr txBox="1">
            <a:spLocks/>
          </p:cNvSpPr>
          <p:nvPr/>
        </p:nvSpPr>
        <p:spPr bwMode="auto">
          <a:xfrm>
            <a:off x="4419249" y="3725716"/>
            <a:ext cx="2861037" cy="44591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1600" b="1" kern="0" dirty="0"/>
              <a:t>Compilers and Tools </a:t>
            </a:r>
            <a:r>
              <a:rPr lang="en-US" sz="1200" kern="0" dirty="0">
                <a:hlinkClick r:id="rId12"/>
              </a:rPr>
              <a:t>https://www.openacc.org/tools</a:t>
            </a:r>
            <a:r>
              <a:rPr lang="en-US" sz="1200" kern="0" dirty="0"/>
              <a:t> </a:t>
            </a:r>
          </a:p>
        </p:txBody>
      </p:sp>
      <p:sp>
        <p:nvSpPr>
          <p:cNvPr id="58" name="Content Placeholder 2">
            <a:extLst>
              <a:ext uri="{FF2B5EF4-FFF2-40B4-BE49-F238E27FC236}">
                <a16:creationId xmlns:a16="http://schemas.microsoft.com/office/drawing/2014/main" id="{29336D4D-54CC-4033-A510-8863023E36C5}"/>
              </a:ext>
            </a:extLst>
          </p:cNvPr>
          <p:cNvSpPr txBox="1">
            <a:spLocks/>
          </p:cNvSpPr>
          <p:nvPr/>
        </p:nvSpPr>
        <p:spPr bwMode="auto">
          <a:xfrm>
            <a:off x="961470" y="2279974"/>
            <a:ext cx="2908090" cy="9095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defTabSz="914400">
              <a:lnSpc>
                <a:spcPct val="100000"/>
              </a:lnSpc>
              <a:spcBef>
                <a:spcPts val="0"/>
              </a:spcBef>
              <a:spcAft>
                <a:spcPts val="0"/>
              </a:spcAft>
              <a:buFont typeface="Wingdings" panose="05000000000000000000" pitchFamily="2" charset="2"/>
              <a:buNone/>
            </a:pPr>
            <a:r>
              <a:rPr lang="en-US" sz="2800" b="1" kern="0" dirty="0">
                <a:solidFill>
                  <a:schemeClr val="tx2"/>
                </a:solidFill>
              </a:rPr>
              <a:t>FREE </a:t>
            </a:r>
          </a:p>
          <a:p>
            <a:pPr marL="0" indent="0" algn="ctr" defTabSz="914400">
              <a:lnSpc>
                <a:spcPct val="100000"/>
              </a:lnSpc>
              <a:spcBef>
                <a:spcPts val="0"/>
              </a:spcBef>
              <a:spcAft>
                <a:spcPts val="0"/>
              </a:spcAft>
              <a:buFont typeface="Wingdings" panose="05000000000000000000" pitchFamily="2" charset="2"/>
              <a:buNone/>
            </a:pPr>
            <a:r>
              <a:rPr lang="en-US" sz="2800" b="1" kern="0" dirty="0">
                <a:solidFill>
                  <a:schemeClr val="tx2"/>
                </a:solidFill>
              </a:rPr>
              <a:t>Compilers</a:t>
            </a:r>
            <a:endParaRPr lang="en-US" kern="0" dirty="0">
              <a:solidFill>
                <a:schemeClr val="tx2"/>
              </a:solidFill>
            </a:endParaRPr>
          </a:p>
          <a:p>
            <a:pPr algn="ctr" defTabSz="914400"/>
            <a:endParaRPr lang="en-US" sz="1400" kern="0" dirty="0"/>
          </a:p>
        </p:txBody>
      </p:sp>
      <p:sp>
        <p:nvSpPr>
          <p:cNvPr id="55" name="Rectangle 54">
            <a:extLst>
              <a:ext uri="{FF2B5EF4-FFF2-40B4-BE49-F238E27FC236}">
                <a16:creationId xmlns:a16="http://schemas.microsoft.com/office/drawing/2014/main" id="{0C82B055-899C-43AB-BC20-6E78BE60B8E1}"/>
              </a:ext>
            </a:extLst>
          </p:cNvPr>
          <p:cNvSpPr/>
          <p:nvPr/>
        </p:nvSpPr>
        <p:spPr>
          <a:xfrm>
            <a:off x="961470" y="2160205"/>
            <a:ext cx="2883852" cy="2382766"/>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9" name="Picture 5" descr="image001">
            <a:hlinkClick r:id="rId13"/>
            <a:extLst>
              <a:ext uri="{FF2B5EF4-FFF2-40B4-BE49-F238E27FC236}">
                <a16:creationId xmlns:a16="http://schemas.microsoft.com/office/drawing/2014/main" id="{31A6CC86-7E60-4D06-8651-B802233DA1D8}"/>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485926" y="3542208"/>
            <a:ext cx="970040" cy="745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30" name="Picture 6" descr="Image result for slack logo">
            <a:extLst>
              <a:ext uri="{FF2B5EF4-FFF2-40B4-BE49-F238E27FC236}">
                <a16:creationId xmlns:a16="http://schemas.microsoft.com/office/drawing/2014/main" id="{17C8B50E-3781-4940-800E-83DC0F1C2158}"/>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61470" y="4776668"/>
            <a:ext cx="1045490" cy="31376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789C592C-BCDA-4853-9BDD-2A318E2CEDC3}"/>
              </a:ext>
            </a:extLst>
          </p:cNvPr>
          <p:cNvSpPr/>
          <p:nvPr/>
        </p:nvSpPr>
        <p:spPr>
          <a:xfrm>
            <a:off x="910309" y="5123869"/>
            <a:ext cx="3129383" cy="276999"/>
          </a:xfrm>
          <a:prstGeom prst="rect">
            <a:avLst/>
          </a:prstGeom>
        </p:spPr>
        <p:txBody>
          <a:bodyPr wrap="none">
            <a:spAutoFit/>
          </a:bodyPr>
          <a:lstStyle/>
          <a:p>
            <a:r>
              <a:rPr lang="en-US" sz="1200" kern="0" dirty="0">
                <a:solidFill>
                  <a:schemeClr val="bg1"/>
                </a:solidFill>
                <a:latin typeface="Arial" panose="020B0604020202020204" pitchFamily="34" charset="0"/>
                <a:ea typeface="+mn-ea"/>
                <a:cs typeface="Arial" panose="020B0604020202020204" pitchFamily="34" charset="0"/>
                <a:hlinkClick r:id="rId16"/>
              </a:rPr>
              <a:t>https://www.openacc.org/community#slack</a:t>
            </a:r>
            <a:r>
              <a:rPr lang="en-US" sz="1200" kern="0" dirty="0">
                <a:solidFill>
                  <a:schemeClr val="bg1"/>
                </a:solidFill>
                <a:latin typeface="Arial" panose="020B0604020202020204" pitchFamily="34" charset="0"/>
                <a:ea typeface="+mn-ea"/>
                <a:cs typeface="Arial" panose="020B0604020202020204" pitchFamily="34" charset="0"/>
              </a:rPr>
              <a:t> </a:t>
            </a:r>
          </a:p>
        </p:txBody>
      </p:sp>
    </p:spTree>
    <p:extLst>
      <p:ext uri="{BB962C8B-B14F-4D97-AF65-F5344CB8AC3E}">
        <p14:creationId xmlns:p14="http://schemas.microsoft.com/office/powerpoint/2010/main" val="4194508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parallel directive</a:t>
            </a:r>
          </a:p>
        </p:txBody>
      </p:sp>
      <p:sp>
        <p:nvSpPr>
          <p:cNvPr id="3" name="Content Placeholder 2">
            <a:extLst>
              <a:ext uri="{FF2B5EF4-FFF2-40B4-BE49-F238E27FC236}">
                <a16:creationId xmlns:a16="http://schemas.microsoft.com/office/drawing/2014/main" id="{DAE5758E-8F51-4F5C-AFBB-B2CCFF83AA6B}"/>
              </a:ext>
            </a:extLst>
          </p:cNvPr>
          <p:cNvSpPr>
            <a:spLocks noGrp="1"/>
          </p:cNvSpPr>
          <p:nvPr>
            <p:ph idx="1"/>
          </p:nvPr>
        </p:nvSpPr>
        <p:spPr>
          <a:xfrm>
            <a:off x="4776144" y="2103035"/>
            <a:ext cx="5609267" cy="3718925"/>
          </a:xfrm>
        </p:spPr>
        <p:txBody>
          <a:bodyPr/>
          <a:lstStyle/>
          <a:p>
            <a:r>
              <a:rPr lang="en-US" dirty="0"/>
              <a:t>The parallel directive instructs the compiler to create parallel </a:t>
            </a:r>
            <a:r>
              <a:rPr lang="en-US" i="1" dirty="0"/>
              <a:t>gangs</a:t>
            </a:r>
            <a:r>
              <a:rPr lang="en-US" dirty="0"/>
              <a:t> on the accelerator</a:t>
            </a:r>
          </a:p>
          <a:p>
            <a:r>
              <a:rPr lang="en-US" dirty="0"/>
              <a:t>Gangs are independent groups of worker threads on the accelerator</a:t>
            </a:r>
          </a:p>
          <a:p>
            <a:r>
              <a:rPr lang="en-US" dirty="0"/>
              <a:t>The code contained within a parallel directive is executed redundantly by all parallel gangs</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a:xfrm>
            <a:off x="419641" y="1188030"/>
            <a:ext cx="9976104" cy="525463"/>
          </a:xfrm>
        </p:spPr>
        <p:txBody>
          <a:bodyPr/>
          <a:lstStyle/>
          <a:p>
            <a:r>
              <a:rPr lang="en-US" dirty="0"/>
              <a:t>Explicit programming</a:t>
            </a:r>
          </a:p>
        </p:txBody>
      </p:sp>
      <p:sp>
        <p:nvSpPr>
          <p:cNvPr id="5" name="Rectangle 4">
            <a:extLst>
              <a:ext uri="{FF2B5EF4-FFF2-40B4-BE49-F238E27FC236}">
                <a16:creationId xmlns:a16="http://schemas.microsoft.com/office/drawing/2014/main" id="{43A4C280-77B8-4807-9D4B-71A19A92B39B}"/>
              </a:ext>
            </a:extLst>
          </p:cNvPr>
          <p:cNvSpPr/>
          <p:nvPr/>
        </p:nvSpPr>
        <p:spPr>
          <a:xfrm>
            <a:off x="434101" y="4016840"/>
            <a:ext cx="3860899" cy="1571530"/>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&lt;sequential code&gt;</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&lt;sequential code&gt;</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endParaRPr lang="en-US" dirty="0">
              <a:solidFill>
                <a:schemeClr val="bg1"/>
              </a:solidFill>
              <a:latin typeface="Consolas" panose="020B0609020204030204" pitchFamily="49" charset="0"/>
              <a:cs typeface="Courier New" panose="02070309020205020404" pitchFamily="49" charset="0"/>
            </a:endParaRPr>
          </a:p>
        </p:txBody>
      </p:sp>
      <p:grpSp>
        <p:nvGrpSpPr>
          <p:cNvPr id="6" name="Group 5">
            <a:extLst>
              <a:ext uri="{FF2B5EF4-FFF2-40B4-BE49-F238E27FC236}">
                <a16:creationId xmlns:a16="http://schemas.microsoft.com/office/drawing/2014/main" id="{71E947CA-9157-45BF-BE9B-BE493B8BE7ED}"/>
              </a:ext>
            </a:extLst>
          </p:cNvPr>
          <p:cNvGrpSpPr/>
          <p:nvPr/>
        </p:nvGrpSpPr>
        <p:grpSpPr>
          <a:xfrm rot="5400000">
            <a:off x="3168766" y="1940002"/>
            <a:ext cx="1176165" cy="1502231"/>
            <a:chOff x="6214891" y="3115992"/>
            <a:chExt cx="814388" cy="979896"/>
          </a:xfrm>
        </p:grpSpPr>
        <p:pic>
          <p:nvPicPr>
            <p:cNvPr id="7" name="Picture 6" descr="thinner_intel_chip.png">
              <a:extLst>
                <a:ext uri="{FF2B5EF4-FFF2-40B4-BE49-F238E27FC236}">
                  <a16:creationId xmlns:a16="http://schemas.microsoft.com/office/drawing/2014/main" id="{7B44574D-9250-4BF1-9166-6CBB64E2F559}"/>
                </a:ext>
              </a:extLst>
            </p:cNvPr>
            <p:cNvPicPr preferRelativeResize="0">
              <a:picLocks/>
            </p:cNvPicPr>
            <p:nvPr/>
          </p:nvPicPr>
          <p:blipFill>
            <a:blip r:embed="rId3" cstate="email">
              <a:extLst>
                <a:ext uri="{28A0092B-C50C-407E-A947-70E740481C1C}">
                  <a14:useLocalDpi xmlns:a14="http://schemas.microsoft.com/office/drawing/2010/main"/>
                </a:ext>
              </a:extLst>
            </a:blip>
            <a:stretch>
              <a:fillRect/>
            </a:stretch>
          </p:blipFill>
          <p:spPr bwMode="auto">
            <a:xfrm>
              <a:off x="6214891" y="3115992"/>
              <a:ext cx="814388" cy="979896"/>
            </a:xfrm>
            <a:prstGeom prst="rect">
              <a:avLst/>
            </a:prstGeom>
            <a:noFill/>
            <a:ln w="9525">
              <a:noFill/>
              <a:miter lim="800000"/>
              <a:headEnd/>
              <a:tailEnd/>
            </a:ln>
          </p:spPr>
        </p:pic>
        <p:grpSp>
          <p:nvGrpSpPr>
            <p:cNvPr id="8" name="Group 7">
              <a:extLst>
                <a:ext uri="{FF2B5EF4-FFF2-40B4-BE49-F238E27FC236}">
                  <a16:creationId xmlns:a16="http://schemas.microsoft.com/office/drawing/2014/main" id="{D5D6BFD8-2EB1-4FFC-BA8D-906E3ED18ABC}"/>
                </a:ext>
              </a:extLst>
            </p:cNvPr>
            <p:cNvGrpSpPr/>
            <p:nvPr/>
          </p:nvGrpSpPr>
          <p:grpSpPr>
            <a:xfrm>
              <a:off x="6336800" y="3234934"/>
              <a:ext cx="552730" cy="741364"/>
              <a:chOff x="588414" y="2693311"/>
              <a:chExt cx="552730" cy="741364"/>
            </a:xfrm>
          </p:grpSpPr>
          <p:sp>
            <p:nvSpPr>
              <p:cNvPr id="9" name="Rounded Rectangle 8">
                <a:extLst>
                  <a:ext uri="{FF2B5EF4-FFF2-40B4-BE49-F238E27FC236}">
                    <a16:creationId xmlns:a16="http://schemas.microsoft.com/office/drawing/2014/main" id="{784684B8-9D05-46C7-8D0B-2B6AACE2CC27}"/>
                  </a:ext>
                </a:extLst>
              </p:cNvPr>
              <p:cNvSpPr/>
              <p:nvPr/>
            </p:nvSpPr>
            <p:spPr bwMode="auto">
              <a:xfrm rot="5400000">
                <a:off x="915485" y="2676134"/>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0" name="Rounded Rectangle 9">
                <a:extLst>
                  <a:ext uri="{FF2B5EF4-FFF2-40B4-BE49-F238E27FC236}">
                    <a16:creationId xmlns:a16="http://schemas.microsoft.com/office/drawing/2014/main" id="{FB93B8F8-28E9-4DD9-A931-77FD4552256D}"/>
                  </a:ext>
                </a:extLst>
              </p:cNvPr>
              <p:cNvSpPr/>
              <p:nvPr/>
            </p:nvSpPr>
            <p:spPr bwMode="auto">
              <a:xfrm rot="5400000">
                <a:off x="915485" y="3209017"/>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1" name="Rounded Rectangle 10">
                <a:extLst>
                  <a:ext uri="{FF2B5EF4-FFF2-40B4-BE49-F238E27FC236}">
                    <a16:creationId xmlns:a16="http://schemas.microsoft.com/office/drawing/2014/main" id="{D5376FEB-717E-48BF-957C-C95706DDE14A}"/>
                  </a:ext>
                </a:extLst>
              </p:cNvPr>
              <p:cNvSpPr/>
              <p:nvPr/>
            </p:nvSpPr>
            <p:spPr bwMode="auto">
              <a:xfrm rot="5400000">
                <a:off x="605591" y="2676134"/>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2" name="Rounded Rectangle 11">
                <a:extLst>
                  <a:ext uri="{FF2B5EF4-FFF2-40B4-BE49-F238E27FC236}">
                    <a16:creationId xmlns:a16="http://schemas.microsoft.com/office/drawing/2014/main" id="{B034E67E-CD09-4836-BE5A-C94F3928FD4F}"/>
                  </a:ext>
                </a:extLst>
              </p:cNvPr>
              <p:cNvSpPr/>
              <p:nvPr/>
            </p:nvSpPr>
            <p:spPr bwMode="auto">
              <a:xfrm rot="5400000">
                <a:off x="915485" y="2944711"/>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3" name="Rounded Rectangle 12">
                <a:extLst>
                  <a:ext uri="{FF2B5EF4-FFF2-40B4-BE49-F238E27FC236}">
                    <a16:creationId xmlns:a16="http://schemas.microsoft.com/office/drawing/2014/main" id="{B6428581-0DA7-450B-B2E4-C8D513B0495B}"/>
                  </a:ext>
                </a:extLst>
              </p:cNvPr>
              <p:cNvSpPr/>
              <p:nvPr/>
            </p:nvSpPr>
            <p:spPr bwMode="auto">
              <a:xfrm rot="5400000">
                <a:off x="605591" y="3209017"/>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4" name="Rounded Rectangle 13">
                <a:extLst>
                  <a:ext uri="{FF2B5EF4-FFF2-40B4-BE49-F238E27FC236}">
                    <a16:creationId xmlns:a16="http://schemas.microsoft.com/office/drawing/2014/main" id="{80162E29-D354-499C-A2B2-C781CCCC65F7}"/>
                  </a:ext>
                </a:extLst>
              </p:cNvPr>
              <p:cNvSpPr/>
              <p:nvPr/>
            </p:nvSpPr>
            <p:spPr bwMode="auto">
              <a:xfrm rot="5400000">
                <a:off x="605591" y="2944711"/>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grpSp>
      </p:grpSp>
      <p:grpSp>
        <p:nvGrpSpPr>
          <p:cNvPr id="15" name="Group 14">
            <a:extLst>
              <a:ext uri="{FF2B5EF4-FFF2-40B4-BE49-F238E27FC236}">
                <a16:creationId xmlns:a16="http://schemas.microsoft.com/office/drawing/2014/main" id="{E3E92498-AFB4-4627-9509-D50A79AD6AA8}"/>
              </a:ext>
            </a:extLst>
          </p:cNvPr>
          <p:cNvGrpSpPr/>
          <p:nvPr/>
        </p:nvGrpSpPr>
        <p:grpSpPr>
          <a:xfrm>
            <a:off x="3123961" y="3303111"/>
            <a:ext cx="1167940" cy="601567"/>
            <a:chOff x="2561203" y="2622278"/>
            <a:chExt cx="1167939" cy="601567"/>
          </a:xfrm>
          <a:effectLst/>
        </p:grpSpPr>
        <p:grpSp>
          <p:nvGrpSpPr>
            <p:cNvPr id="16" name="Group 15">
              <a:extLst>
                <a:ext uri="{FF2B5EF4-FFF2-40B4-BE49-F238E27FC236}">
                  <a16:creationId xmlns:a16="http://schemas.microsoft.com/office/drawing/2014/main" id="{E7B3E96D-AA94-4250-8F45-858C6B778911}"/>
                </a:ext>
              </a:extLst>
            </p:cNvPr>
            <p:cNvGrpSpPr/>
            <p:nvPr/>
          </p:nvGrpSpPr>
          <p:grpSpPr>
            <a:xfrm flipH="1">
              <a:off x="2561203" y="2622278"/>
              <a:ext cx="584526" cy="601567"/>
              <a:chOff x="5802489" y="2978150"/>
              <a:chExt cx="648359" cy="250472"/>
            </a:xfrm>
          </p:grpSpPr>
          <p:cxnSp>
            <p:nvCxnSpPr>
              <p:cNvPr id="21" name="Straight Arrow Connector 20">
                <a:extLst>
                  <a:ext uri="{FF2B5EF4-FFF2-40B4-BE49-F238E27FC236}">
                    <a16:creationId xmlns:a16="http://schemas.microsoft.com/office/drawing/2014/main" id="{77BC4B08-73E9-49E1-AA30-60A48AD42CB7}"/>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2" name="Straight Arrow Connector 21">
                <a:extLst>
                  <a:ext uri="{FF2B5EF4-FFF2-40B4-BE49-F238E27FC236}">
                    <a16:creationId xmlns:a16="http://schemas.microsoft.com/office/drawing/2014/main" id="{BF94633F-9E6C-47A0-B719-D1AB5EB52799}"/>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3" name="Straight Arrow Connector 22">
                <a:extLst>
                  <a:ext uri="{FF2B5EF4-FFF2-40B4-BE49-F238E27FC236}">
                    <a16:creationId xmlns:a16="http://schemas.microsoft.com/office/drawing/2014/main" id="{D77C479B-EF40-49A2-A49E-0AA3061E3E87}"/>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grpSp>
        <p:grpSp>
          <p:nvGrpSpPr>
            <p:cNvPr id="17" name="Group 16">
              <a:extLst>
                <a:ext uri="{FF2B5EF4-FFF2-40B4-BE49-F238E27FC236}">
                  <a16:creationId xmlns:a16="http://schemas.microsoft.com/office/drawing/2014/main" id="{1A86FB22-685D-4D57-9726-9EA7927C0E2C}"/>
                </a:ext>
              </a:extLst>
            </p:cNvPr>
            <p:cNvGrpSpPr/>
            <p:nvPr/>
          </p:nvGrpSpPr>
          <p:grpSpPr>
            <a:xfrm>
              <a:off x="3144616" y="2622278"/>
              <a:ext cx="584526" cy="601567"/>
              <a:chOff x="5802489" y="2978150"/>
              <a:chExt cx="648359" cy="250472"/>
            </a:xfrm>
          </p:grpSpPr>
          <p:cxnSp>
            <p:nvCxnSpPr>
              <p:cNvPr id="18" name="Straight Arrow Connector 17">
                <a:extLst>
                  <a:ext uri="{FF2B5EF4-FFF2-40B4-BE49-F238E27FC236}">
                    <a16:creationId xmlns:a16="http://schemas.microsoft.com/office/drawing/2014/main" id="{D49038B5-99C3-440E-AB5D-1BEF8097332A}"/>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19" name="Straight Arrow Connector 18">
                <a:extLst>
                  <a:ext uri="{FF2B5EF4-FFF2-40B4-BE49-F238E27FC236}">
                    <a16:creationId xmlns:a16="http://schemas.microsoft.com/office/drawing/2014/main" id="{872BDA6D-F524-4CDB-AEBB-6B030D6EAB81}"/>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0" name="Straight Arrow Connector 19">
                <a:extLst>
                  <a:ext uri="{FF2B5EF4-FFF2-40B4-BE49-F238E27FC236}">
                    <a16:creationId xmlns:a16="http://schemas.microsoft.com/office/drawing/2014/main" id="{64651422-2915-40CB-882D-F673C8B850D7}"/>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grpSp>
      </p:grpSp>
      <p:sp>
        <p:nvSpPr>
          <p:cNvPr id="25" name="Arc 24">
            <a:extLst>
              <a:ext uri="{FF2B5EF4-FFF2-40B4-BE49-F238E27FC236}">
                <a16:creationId xmlns:a16="http://schemas.microsoft.com/office/drawing/2014/main" id="{AC64CA80-0502-41F9-BAF7-38047F52ADAC}"/>
              </a:ext>
            </a:extLst>
          </p:cNvPr>
          <p:cNvSpPr/>
          <p:nvPr/>
        </p:nvSpPr>
        <p:spPr>
          <a:xfrm>
            <a:off x="2880349" y="3159919"/>
            <a:ext cx="828675" cy="1509295"/>
          </a:xfrm>
          <a:prstGeom prst="arc">
            <a:avLst>
              <a:gd name="adj1" fmla="val 21483458"/>
              <a:gd name="adj2" fmla="val 4261655"/>
            </a:avLst>
          </a:prstGeom>
          <a:ln w="19050">
            <a:solidFill>
              <a:srgbClr val="0C4E9B"/>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a:extLst>
              <a:ext uri="{FF2B5EF4-FFF2-40B4-BE49-F238E27FC236}">
                <a16:creationId xmlns:a16="http://schemas.microsoft.com/office/drawing/2014/main" id="{AE9A818F-32CA-48FA-9286-305CF2AC063F}"/>
              </a:ext>
            </a:extLst>
          </p:cNvPr>
          <p:cNvSpPr txBox="1"/>
          <p:nvPr/>
        </p:nvSpPr>
        <p:spPr>
          <a:xfrm>
            <a:off x="2945848" y="1873555"/>
            <a:ext cx="1608133"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dirty="0">
                <a:solidFill>
                  <a:schemeClr val="bg1"/>
                </a:solidFill>
              </a:rPr>
              <a:t>Parallel Hardware</a:t>
            </a:r>
          </a:p>
        </p:txBody>
      </p:sp>
      <p:pic>
        <p:nvPicPr>
          <p:cNvPr id="29" name="Picture 28" descr="thinner_intel_chip.png">
            <a:extLst>
              <a:ext uri="{FF2B5EF4-FFF2-40B4-BE49-F238E27FC236}">
                <a16:creationId xmlns:a16="http://schemas.microsoft.com/office/drawing/2014/main" id="{4C68C681-CC38-4C57-9ED6-440668245ED5}"/>
              </a:ext>
            </a:extLst>
          </p:cNvPr>
          <p:cNvPicPr preferRelativeResize="0">
            <a:picLocks/>
          </p:cNvPicPr>
          <p:nvPr/>
        </p:nvPicPr>
        <p:blipFill>
          <a:blip r:embed="rId3" cstate="email">
            <a:extLst>
              <a:ext uri="{28A0092B-C50C-407E-A947-70E740481C1C}">
                <a14:useLocalDpi xmlns:a14="http://schemas.microsoft.com/office/drawing/2010/main"/>
              </a:ext>
            </a:extLst>
          </a:blip>
          <a:stretch>
            <a:fillRect/>
          </a:stretch>
        </p:blipFill>
        <p:spPr bwMode="auto">
          <a:xfrm rot="5400000">
            <a:off x="783237" y="2625522"/>
            <a:ext cx="542022" cy="550602"/>
          </a:xfrm>
          <a:prstGeom prst="rect">
            <a:avLst/>
          </a:prstGeom>
          <a:noFill/>
          <a:ln w="9525">
            <a:noFill/>
            <a:miter lim="800000"/>
            <a:headEnd/>
            <a:tailEnd/>
          </a:ln>
        </p:spPr>
      </p:pic>
      <p:sp>
        <p:nvSpPr>
          <p:cNvPr id="27" name="Rounded Rectangle 9">
            <a:extLst>
              <a:ext uri="{FF2B5EF4-FFF2-40B4-BE49-F238E27FC236}">
                <a16:creationId xmlns:a16="http://schemas.microsoft.com/office/drawing/2014/main" id="{E00F77AC-10EA-4FED-A9B4-EF26C0BE5A64}"/>
              </a:ext>
            </a:extLst>
          </p:cNvPr>
          <p:cNvSpPr/>
          <p:nvPr/>
        </p:nvSpPr>
        <p:spPr bwMode="auto">
          <a:xfrm rot="10800000">
            <a:off x="896890" y="2725467"/>
            <a:ext cx="319612" cy="350711"/>
          </a:xfrm>
          <a:prstGeom prst="roundRect">
            <a:avLst>
              <a:gd name="adj" fmla="val 5203"/>
            </a:avLst>
          </a:prstGeom>
          <a:gradFill>
            <a:gsLst>
              <a:gs pos="67000">
                <a:srgbClr val="C00000"/>
              </a:gs>
              <a:gs pos="6000">
                <a:srgbClr val="FF0000"/>
              </a:gs>
              <a:gs pos="91000">
                <a:srgbClr val="800000"/>
              </a:gs>
              <a:gs pos="100000">
                <a:srgbClr val="C00000"/>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37" name="TextBox 36">
            <a:extLst>
              <a:ext uri="{FF2B5EF4-FFF2-40B4-BE49-F238E27FC236}">
                <a16:creationId xmlns:a16="http://schemas.microsoft.com/office/drawing/2014/main" id="{11CFBEE7-1738-4548-8A7B-4A0F8D108365}"/>
              </a:ext>
            </a:extLst>
          </p:cNvPr>
          <p:cNvSpPr txBox="1"/>
          <p:nvPr/>
        </p:nvSpPr>
        <p:spPr>
          <a:xfrm>
            <a:off x="764971" y="2383154"/>
            <a:ext cx="564578"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dirty="0">
                <a:solidFill>
                  <a:schemeClr val="bg1"/>
                </a:solidFill>
              </a:rPr>
              <a:t>CPU</a:t>
            </a:r>
          </a:p>
        </p:txBody>
      </p:sp>
      <p:sp>
        <p:nvSpPr>
          <p:cNvPr id="42" name="Arc 41">
            <a:extLst>
              <a:ext uri="{FF2B5EF4-FFF2-40B4-BE49-F238E27FC236}">
                <a16:creationId xmlns:a16="http://schemas.microsoft.com/office/drawing/2014/main" id="{789AE899-6CC4-4C55-8792-4EDDEFFD3EEC}"/>
              </a:ext>
            </a:extLst>
          </p:cNvPr>
          <p:cNvSpPr/>
          <p:nvPr/>
        </p:nvSpPr>
        <p:spPr>
          <a:xfrm flipH="1">
            <a:off x="1033150" y="2225041"/>
            <a:ext cx="828675" cy="2125980"/>
          </a:xfrm>
          <a:prstGeom prst="arc">
            <a:avLst>
              <a:gd name="adj1" fmla="val 21483458"/>
              <a:gd name="adj2" fmla="val 4261655"/>
            </a:avLst>
          </a:prstGeom>
          <a:ln w="19050">
            <a:solidFill>
              <a:srgbClr val="C0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Isosceles Triangle 42">
            <a:extLst>
              <a:ext uri="{FF2B5EF4-FFF2-40B4-BE49-F238E27FC236}">
                <a16:creationId xmlns:a16="http://schemas.microsoft.com/office/drawing/2014/main" id="{7A0E7303-372D-4A63-8D8B-E7AE20C962FD}"/>
              </a:ext>
            </a:extLst>
          </p:cNvPr>
          <p:cNvSpPr/>
          <p:nvPr/>
        </p:nvSpPr>
        <p:spPr>
          <a:xfrm>
            <a:off x="998380" y="3208653"/>
            <a:ext cx="73939" cy="80976"/>
          </a:xfrm>
          <a:prstGeom prst="triangle">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620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03A4C-9C09-4D59-958B-0555283A0A2A}"/>
              </a:ext>
            </a:extLst>
          </p:cNvPr>
          <p:cNvSpPr>
            <a:spLocks noGrp="1"/>
          </p:cNvSpPr>
          <p:nvPr>
            <p:ph type="title"/>
          </p:nvPr>
        </p:nvSpPr>
        <p:spPr/>
        <p:txBody>
          <a:bodyPr/>
          <a:lstStyle/>
          <a:p>
            <a:r>
              <a:rPr lang="en-US" dirty="0" err="1"/>
              <a:t>Openacc</a:t>
            </a:r>
            <a:r>
              <a:rPr lang="en-US" dirty="0"/>
              <a:t> parallel directive</a:t>
            </a:r>
          </a:p>
        </p:txBody>
      </p:sp>
      <p:sp>
        <p:nvSpPr>
          <p:cNvPr id="3" name="Content Placeholder 2">
            <a:extLst>
              <a:ext uri="{FF2B5EF4-FFF2-40B4-BE49-F238E27FC236}">
                <a16:creationId xmlns:a16="http://schemas.microsoft.com/office/drawing/2014/main" id="{DAE5758E-8F51-4F5C-AFBB-B2CCFF83AA6B}"/>
              </a:ext>
            </a:extLst>
          </p:cNvPr>
          <p:cNvSpPr>
            <a:spLocks noGrp="1"/>
          </p:cNvSpPr>
          <p:nvPr>
            <p:ph idx="1"/>
          </p:nvPr>
        </p:nvSpPr>
        <p:spPr>
          <a:xfrm>
            <a:off x="4776144" y="2103035"/>
            <a:ext cx="5609267" cy="3718925"/>
          </a:xfrm>
        </p:spPr>
        <p:txBody>
          <a:bodyPr/>
          <a:lstStyle/>
          <a:p>
            <a:r>
              <a:rPr lang="en-US" dirty="0"/>
              <a:t>The parallel directive instructs the compiler to create parallel </a:t>
            </a:r>
            <a:r>
              <a:rPr lang="en-US" i="1" dirty="0"/>
              <a:t>gangs</a:t>
            </a:r>
            <a:r>
              <a:rPr lang="en-US" dirty="0"/>
              <a:t> on the accelerator</a:t>
            </a:r>
          </a:p>
          <a:p>
            <a:r>
              <a:rPr lang="en-US" dirty="0"/>
              <a:t>Gangs are independent groups of worker threads on the accelerator</a:t>
            </a:r>
          </a:p>
          <a:p>
            <a:r>
              <a:rPr lang="en-US" dirty="0"/>
              <a:t>The code contained within a parallel directive is executed redundantly by all parallel gangs</a:t>
            </a:r>
          </a:p>
        </p:txBody>
      </p:sp>
      <p:sp>
        <p:nvSpPr>
          <p:cNvPr id="4" name="Text Placeholder 3">
            <a:extLst>
              <a:ext uri="{FF2B5EF4-FFF2-40B4-BE49-F238E27FC236}">
                <a16:creationId xmlns:a16="http://schemas.microsoft.com/office/drawing/2014/main" id="{311C0108-4E6F-45F6-AF0A-578905EE4838}"/>
              </a:ext>
            </a:extLst>
          </p:cNvPr>
          <p:cNvSpPr>
            <a:spLocks noGrp="1"/>
          </p:cNvSpPr>
          <p:nvPr>
            <p:ph type="body" sz="quarter" idx="10"/>
          </p:nvPr>
        </p:nvSpPr>
        <p:spPr>
          <a:xfrm>
            <a:off x="419641" y="1188030"/>
            <a:ext cx="9976104" cy="525463"/>
          </a:xfrm>
        </p:spPr>
        <p:txBody>
          <a:bodyPr/>
          <a:lstStyle/>
          <a:p>
            <a:r>
              <a:rPr lang="en-US" dirty="0"/>
              <a:t>Explicit programming</a:t>
            </a:r>
          </a:p>
        </p:txBody>
      </p:sp>
      <p:sp>
        <p:nvSpPr>
          <p:cNvPr id="5" name="Rectangle 4">
            <a:extLst>
              <a:ext uri="{FF2B5EF4-FFF2-40B4-BE49-F238E27FC236}">
                <a16:creationId xmlns:a16="http://schemas.microsoft.com/office/drawing/2014/main" id="{43A4C280-77B8-4807-9D4B-71A19A92B39B}"/>
              </a:ext>
            </a:extLst>
          </p:cNvPr>
          <p:cNvSpPr/>
          <p:nvPr/>
        </p:nvSpPr>
        <p:spPr>
          <a:xfrm>
            <a:off x="434101" y="4016840"/>
            <a:ext cx="3860899" cy="1505564"/>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228600">
              <a:lnSpc>
                <a:spcPct val="90000"/>
              </a:lnSpc>
            </a:pPr>
            <a:r>
              <a:rPr lang="en-US" dirty="0">
                <a:solidFill>
                  <a:schemeClr val="bg1"/>
                </a:solidFill>
                <a:latin typeface="Consolas" panose="020B0609020204030204" pitchFamily="49" charset="0"/>
                <a:cs typeface="Courier New" panose="02070309020205020404" pitchFamily="49" charset="0"/>
              </a:rPr>
              <a:t>&lt;sequential code&gt;</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&lt;sequential code&gt;</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parallel</a:t>
            </a:r>
            <a:endParaRPr lang="en-US" dirty="0">
              <a:solidFill>
                <a:schemeClr val="bg1"/>
              </a:solidFill>
              <a:latin typeface="Consolas" panose="020B0609020204030204" pitchFamily="49" charset="0"/>
              <a:cs typeface="Courier New" panose="02070309020205020404" pitchFamily="49" charset="0"/>
            </a:endParaRPr>
          </a:p>
        </p:txBody>
      </p:sp>
      <p:grpSp>
        <p:nvGrpSpPr>
          <p:cNvPr id="6" name="Group 5">
            <a:extLst>
              <a:ext uri="{FF2B5EF4-FFF2-40B4-BE49-F238E27FC236}">
                <a16:creationId xmlns:a16="http://schemas.microsoft.com/office/drawing/2014/main" id="{71E947CA-9157-45BF-BE9B-BE493B8BE7ED}"/>
              </a:ext>
            </a:extLst>
          </p:cNvPr>
          <p:cNvGrpSpPr/>
          <p:nvPr/>
        </p:nvGrpSpPr>
        <p:grpSpPr>
          <a:xfrm rot="5400000">
            <a:off x="3168766" y="1940002"/>
            <a:ext cx="1176165" cy="1502231"/>
            <a:chOff x="6214891" y="3115992"/>
            <a:chExt cx="814388" cy="979896"/>
          </a:xfrm>
        </p:grpSpPr>
        <p:pic>
          <p:nvPicPr>
            <p:cNvPr id="7" name="Picture 6" descr="thinner_intel_chip.png">
              <a:extLst>
                <a:ext uri="{FF2B5EF4-FFF2-40B4-BE49-F238E27FC236}">
                  <a16:creationId xmlns:a16="http://schemas.microsoft.com/office/drawing/2014/main" id="{7B44574D-9250-4BF1-9166-6CBB64E2F559}"/>
                </a:ext>
              </a:extLst>
            </p:cNvPr>
            <p:cNvPicPr preferRelativeResize="0">
              <a:picLocks/>
            </p:cNvPicPr>
            <p:nvPr/>
          </p:nvPicPr>
          <p:blipFill>
            <a:blip r:embed="rId3" cstate="email">
              <a:extLst>
                <a:ext uri="{28A0092B-C50C-407E-A947-70E740481C1C}">
                  <a14:useLocalDpi xmlns:a14="http://schemas.microsoft.com/office/drawing/2010/main"/>
                </a:ext>
              </a:extLst>
            </a:blip>
            <a:stretch>
              <a:fillRect/>
            </a:stretch>
          </p:blipFill>
          <p:spPr bwMode="auto">
            <a:xfrm>
              <a:off x="6214891" y="3115992"/>
              <a:ext cx="814388" cy="979896"/>
            </a:xfrm>
            <a:prstGeom prst="rect">
              <a:avLst/>
            </a:prstGeom>
            <a:noFill/>
            <a:ln w="9525">
              <a:noFill/>
              <a:miter lim="800000"/>
              <a:headEnd/>
              <a:tailEnd/>
            </a:ln>
          </p:spPr>
        </p:pic>
        <p:grpSp>
          <p:nvGrpSpPr>
            <p:cNvPr id="8" name="Group 7">
              <a:extLst>
                <a:ext uri="{FF2B5EF4-FFF2-40B4-BE49-F238E27FC236}">
                  <a16:creationId xmlns:a16="http://schemas.microsoft.com/office/drawing/2014/main" id="{D5D6BFD8-2EB1-4FFC-BA8D-906E3ED18ABC}"/>
                </a:ext>
              </a:extLst>
            </p:cNvPr>
            <p:cNvGrpSpPr/>
            <p:nvPr/>
          </p:nvGrpSpPr>
          <p:grpSpPr>
            <a:xfrm>
              <a:off x="6336800" y="3234934"/>
              <a:ext cx="552730" cy="741364"/>
              <a:chOff x="588414" y="2693311"/>
              <a:chExt cx="552730" cy="741364"/>
            </a:xfrm>
          </p:grpSpPr>
          <p:sp>
            <p:nvSpPr>
              <p:cNvPr id="9" name="Rounded Rectangle 8">
                <a:extLst>
                  <a:ext uri="{FF2B5EF4-FFF2-40B4-BE49-F238E27FC236}">
                    <a16:creationId xmlns:a16="http://schemas.microsoft.com/office/drawing/2014/main" id="{784684B8-9D05-46C7-8D0B-2B6AACE2CC27}"/>
                  </a:ext>
                </a:extLst>
              </p:cNvPr>
              <p:cNvSpPr/>
              <p:nvPr/>
            </p:nvSpPr>
            <p:spPr bwMode="auto">
              <a:xfrm rot="5400000">
                <a:off x="915485" y="2676134"/>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0" name="Rounded Rectangle 9">
                <a:extLst>
                  <a:ext uri="{FF2B5EF4-FFF2-40B4-BE49-F238E27FC236}">
                    <a16:creationId xmlns:a16="http://schemas.microsoft.com/office/drawing/2014/main" id="{FB93B8F8-28E9-4DD9-A931-77FD4552256D}"/>
                  </a:ext>
                </a:extLst>
              </p:cNvPr>
              <p:cNvSpPr/>
              <p:nvPr/>
            </p:nvSpPr>
            <p:spPr bwMode="auto">
              <a:xfrm rot="5400000">
                <a:off x="915485" y="3209017"/>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1" name="Rounded Rectangle 10">
                <a:extLst>
                  <a:ext uri="{FF2B5EF4-FFF2-40B4-BE49-F238E27FC236}">
                    <a16:creationId xmlns:a16="http://schemas.microsoft.com/office/drawing/2014/main" id="{D5376FEB-717E-48BF-957C-C95706DDE14A}"/>
                  </a:ext>
                </a:extLst>
              </p:cNvPr>
              <p:cNvSpPr/>
              <p:nvPr/>
            </p:nvSpPr>
            <p:spPr bwMode="auto">
              <a:xfrm rot="5400000">
                <a:off x="605591" y="2676134"/>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2" name="Rounded Rectangle 11">
                <a:extLst>
                  <a:ext uri="{FF2B5EF4-FFF2-40B4-BE49-F238E27FC236}">
                    <a16:creationId xmlns:a16="http://schemas.microsoft.com/office/drawing/2014/main" id="{B034E67E-CD09-4836-BE5A-C94F3928FD4F}"/>
                  </a:ext>
                </a:extLst>
              </p:cNvPr>
              <p:cNvSpPr/>
              <p:nvPr/>
            </p:nvSpPr>
            <p:spPr bwMode="auto">
              <a:xfrm rot="5400000">
                <a:off x="915485" y="2944711"/>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3" name="Rounded Rectangle 12">
                <a:extLst>
                  <a:ext uri="{FF2B5EF4-FFF2-40B4-BE49-F238E27FC236}">
                    <a16:creationId xmlns:a16="http://schemas.microsoft.com/office/drawing/2014/main" id="{B6428581-0DA7-450B-B2E4-C8D513B0495B}"/>
                  </a:ext>
                </a:extLst>
              </p:cNvPr>
              <p:cNvSpPr/>
              <p:nvPr/>
            </p:nvSpPr>
            <p:spPr bwMode="auto">
              <a:xfrm rot="5400000">
                <a:off x="605591" y="3209017"/>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14" name="Rounded Rectangle 13">
                <a:extLst>
                  <a:ext uri="{FF2B5EF4-FFF2-40B4-BE49-F238E27FC236}">
                    <a16:creationId xmlns:a16="http://schemas.microsoft.com/office/drawing/2014/main" id="{80162E29-D354-499C-A2B2-C781CCCC65F7}"/>
                  </a:ext>
                </a:extLst>
              </p:cNvPr>
              <p:cNvSpPr/>
              <p:nvPr/>
            </p:nvSpPr>
            <p:spPr bwMode="auto">
              <a:xfrm rot="5400000">
                <a:off x="605591" y="2944711"/>
                <a:ext cx="208481" cy="242836"/>
              </a:xfrm>
              <a:prstGeom prst="roundRect">
                <a:avLst>
                  <a:gd name="adj" fmla="val 5203"/>
                </a:avLst>
              </a:prstGeom>
              <a:gradFill>
                <a:gsLst>
                  <a:gs pos="0">
                    <a:srgbClr val="003DB8"/>
                  </a:gs>
                  <a:gs pos="68000">
                    <a:srgbClr val="002164"/>
                  </a:gs>
                  <a:gs pos="100000">
                    <a:srgbClr val="00297A"/>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grpSp>
      </p:grpSp>
      <p:grpSp>
        <p:nvGrpSpPr>
          <p:cNvPr id="15" name="Group 14">
            <a:extLst>
              <a:ext uri="{FF2B5EF4-FFF2-40B4-BE49-F238E27FC236}">
                <a16:creationId xmlns:a16="http://schemas.microsoft.com/office/drawing/2014/main" id="{E3E92498-AFB4-4627-9509-D50A79AD6AA8}"/>
              </a:ext>
            </a:extLst>
          </p:cNvPr>
          <p:cNvGrpSpPr/>
          <p:nvPr/>
        </p:nvGrpSpPr>
        <p:grpSpPr>
          <a:xfrm>
            <a:off x="3123961" y="3303111"/>
            <a:ext cx="1167940" cy="601567"/>
            <a:chOff x="2561203" y="2622278"/>
            <a:chExt cx="1167939" cy="601567"/>
          </a:xfrm>
          <a:effectLst/>
        </p:grpSpPr>
        <p:grpSp>
          <p:nvGrpSpPr>
            <p:cNvPr id="16" name="Group 15">
              <a:extLst>
                <a:ext uri="{FF2B5EF4-FFF2-40B4-BE49-F238E27FC236}">
                  <a16:creationId xmlns:a16="http://schemas.microsoft.com/office/drawing/2014/main" id="{E7B3E96D-AA94-4250-8F45-858C6B778911}"/>
                </a:ext>
              </a:extLst>
            </p:cNvPr>
            <p:cNvGrpSpPr/>
            <p:nvPr/>
          </p:nvGrpSpPr>
          <p:grpSpPr>
            <a:xfrm flipH="1">
              <a:off x="2561203" y="2622278"/>
              <a:ext cx="584526" cy="601567"/>
              <a:chOff x="5802489" y="2978150"/>
              <a:chExt cx="648359" cy="250472"/>
            </a:xfrm>
          </p:grpSpPr>
          <p:cxnSp>
            <p:nvCxnSpPr>
              <p:cNvPr id="21" name="Straight Arrow Connector 20">
                <a:extLst>
                  <a:ext uri="{FF2B5EF4-FFF2-40B4-BE49-F238E27FC236}">
                    <a16:creationId xmlns:a16="http://schemas.microsoft.com/office/drawing/2014/main" id="{77BC4B08-73E9-49E1-AA30-60A48AD42CB7}"/>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2" name="Straight Arrow Connector 21">
                <a:extLst>
                  <a:ext uri="{FF2B5EF4-FFF2-40B4-BE49-F238E27FC236}">
                    <a16:creationId xmlns:a16="http://schemas.microsoft.com/office/drawing/2014/main" id="{BF94633F-9E6C-47A0-B719-D1AB5EB52799}"/>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3" name="Straight Arrow Connector 22">
                <a:extLst>
                  <a:ext uri="{FF2B5EF4-FFF2-40B4-BE49-F238E27FC236}">
                    <a16:creationId xmlns:a16="http://schemas.microsoft.com/office/drawing/2014/main" id="{D77C479B-EF40-49A2-A49E-0AA3061E3E87}"/>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grpSp>
        <p:grpSp>
          <p:nvGrpSpPr>
            <p:cNvPr id="17" name="Group 16">
              <a:extLst>
                <a:ext uri="{FF2B5EF4-FFF2-40B4-BE49-F238E27FC236}">
                  <a16:creationId xmlns:a16="http://schemas.microsoft.com/office/drawing/2014/main" id="{1A86FB22-685D-4D57-9726-9EA7927C0E2C}"/>
                </a:ext>
              </a:extLst>
            </p:cNvPr>
            <p:cNvGrpSpPr/>
            <p:nvPr/>
          </p:nvGrpSpPr>
          <p:grpSpPr>
            <a:xfrm>
              <a:off x="3144616" y="2622278"/>
              <a:ext cx="584526" cy="601567"/>
              <a:chOff x="5802489" y="2978150"/>
              <a:chExt cx="648359" cy="250472"/>
            </a:xfrm>
          </p:grpSpPr>
          <p:cxnSp>
            <p:nvCxnSpPr>
              <p:cNvPr id="18" name="Straight Arrow Connector 17">
                <a:extLst>
                  <a:ext uri="{FF2B5EF4-FFF2-40B4-BE49-F238E27FC236}">
                    <a16:creationId xmlns:a16="http://schemas.microsoft.com/office/drawing/2014/main" id="{D49038B5-99C3-440E-AB5D-1BEF8097332A}"/>
                  </a:ext>
                </a:extLst>
              </p:cNvPr>
              <p:cNvCxnSpPr/>
              <p:nvPr/>
            </p:nvCxnSpPr>
            <p:spPr bwMode="auto">
              <a:xfrm flipV="1">
                <a:off x="5802489" y="2978150"/>
                <a:ext cx="94374"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19" name="Straight Arrow Connector 18">
                <a:extLst>
                  <a:ext uri="{FF2B5EF4-FFF2-40B4-BE49-F238E27FC236}">
                    <a16:creationId xmlns:a16="http://schemas.microsoft.com/office/drawing/2014/main" id="{872BDA6D-F524-4CDB-AEBB-6B030D6EAB81}"/>
                  </a:ext>
                </a:extLst>
              </p:cNvPr>
              <p:cNvCxnSpPr/>
              <p:nvPr/>
            </p:nvCxnSpPr>
            <p:spPr bwMode="auto">
              <a:xfrm flipV="1">
                <a:off x="5802489" y="2978150"/>
                <a:ext cx="371366" cy="250472"/>
              </a:xfrm>
              <a:prstGeom prst="straightConnector1">
                <a:avLst/>
              </a:prstGeom>
              <a:noFill/>
              <a:ln w="12700">
                <a:solidFill>
                  <a:schemeClr val="tx2"/>
                </a:solidFill>
                <a:headEnd type="none"/>
                <a:tailEnd type="triangle"/>
              </a:ln>
              <a:effectLst/>
            </p:spPr>
            <p:style>
              <a:lnRef idx="2">
                <a:schemeClr val="accent1">
                  <a:shade val="50000"/>
                </a:schemeClr>
              </a:lnRef>
              <a:fillRef idx="1">
                <a:schemeClr val="accent1"/>
              </a:fillRef>
              <a:effectRef idx="0">
                <a:schemeClr val="accent1"/>
              </a:effectRef>
              <a:fontRef idx="minor">
                <a:schemeClr val="lt1"/>
              </a:fontRef>
            </p:style>
          </p:cxnSp>
          <p:cxnSp>
            <p:nvCxnSpPr>
              <p:cNvPr id="20" name="Straight Arrow Connector 19">
                <a:extLst>
                  <a:ext uri="{FF2B5EF4-FFF2-40B4-BE49-F238E27FC236}">
                    <a16:creationId xmlns:a16="http://schemas.microsoft.com/office/drawing/2014/main" id="{64651422-2915-40CB-882D-F673C8B850D7}"/>
                  </a:ext>
                </a:extLst>
              </p:cNvPr>
              <p:cNvCxnSpPr/>
              <p:nvPr/>
            </p:nvCxnSpPr>
            <p:spPr bwMode="auto">
              <a:xfrm flipV="1">
                <a:off x="5802489" y="2978150"/>
                <a:ext cx="648359" cy="250472"/>
              </a:xfrm>
              <a:prstGeom prst="straightConnector1">
                <a:avLst/>
              </a:prstGeom>
              <a:noFill/>
              <a:ln w="12700">
                <a:solidFill>
                  <a:schemeClr val="tx2"/>
                </a:solidFill>
                <a:headEnd type="none"/>
                <a:tailEnd type="triangle"/>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cxnSp>
        </p:grpSp>
      </p:grpSp>
      <p:sp>
        <p:nvSpPr>
          <p:cNvPr id="25" name="Arc 24">
            <a:extLst>
              <a:ext uri="{FF2B5EF4-FFF2-40B4-BE49-F238E27FC236}">
                <a16:creationId xmlns:a16="http://schemas.microsoft.com/office/drawing/2014/main" id="{AC64CA80-0502-41F9-BAF7-38047F52ADAC}"/>
              </a:ext>
            </a:extLst>
          </p:cNvPr>
          <p:cNvSpPr/>
          <p:nvPr/>
        </p:nvSpPr>
        <p:spPr>
          <a:xfrm>
            <a:off x="2880349" y="3159919"/>
            <a:ext cx="828675" cy="1509295"/>
          </a:xfrm>
          <a:prstGeom prst="arc">
            <a:avLst>
              <a:gd name="adj1" fmla="val 21483458"/>
              <a:gd name="adj2" fmla="val 4261655"/>
            </a:avLst>
          </a:prstGeom>
          <a:ln w="19050">
            <a:solidFill>
              <a:srgbClr val="0C4E9B"/>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a:extLst>
              <a:ext uri="{FF2B5EF4-FFF2-40B4-BE49-F238E27FC236}">
                <a16:creationId xmlns:a16="http://schemas.microsoft.com/office/drawing/2014/main" id="{AE9A818F-32CA-48FA-9286-305CF2AC063F}"/>
              </a:ext>
            </a:extLst>
          </p:cNvPr>
          <p:cNvSpPr txBox="1"/>
          <p:nvPr/>
        </p:nvSpPr>
        <p:spPr>
          <a:xfrm>
            <a:off x="2945848" y="1873555"/>
            <a:ext cx="1608133"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dirty="0">
                <a:solidFill>
                  <a:schemeClr val="bg1"/>
                </a:solidFill>
              </a:rPr>
              <a:t>Parallel Hardware</a:t>
            </a:r>
          </a:p>
        </p:txBody>
      </p:sp>
      <p:pic>
        <p:nvPicPr>
          <p:cNvPr id="29" name="Picture 28" descr="thinner_intel_chip.png">
            <a:extLst>
              <a:ext uri="{FF2B5EF4-FFF2-40B4-BE49-F238E27FC236}">
                <a16:creationId xmlns:a16="http://schemas.microsoft.com/office/drawing/2014/main" id="{4C68C681-CC38-4C57-9ED6-440668245ED5}"/>
              </a:ext>
            </a:extLst>
          </p:cNvPr>
          <p:cNvPicPr preferRelativeResize="0">
            <a:picLocks/>
          </p:cNvPicPr>
          <p:nvPr/>
        </p:nvPicPr>
        <p:blipFill>
          <a:blip r:embed="rId3" cstate="email">
            <a:extLst>
              <a:ext uri="{28A0092B-C50C-407E-A947-70E740481C1C}">
                <a14:useLocalDpi xmlns:a14="http://schemas.microsoft.com/office/drawing/2010/main"/>
              </a:ext>
            </a:extLst>
          </a:blip>
          <a:stretch>
            <a:fillRect/>
          </a:stretch>
        </p:blipFill>
        <p:spPr bwMode="auto">
          <a:xfrm rot="5400000">
            <a:off x="783237" y="2625522"/>
            <a:ext cx="542022" cy="550602"/>
          </a:xfrm>
          <a:prstGeom prst="rect">
            <a:avLst/>
          </a:prstGeom>
          <a:noFill/>
          <a:ln w="9525">
            <a:noFill/>
            <a:miter lim="800000"/>
            <a:headEnd/>
            <a:tailEnd/>
          </a:ln>
        </p:spPr>
      </p:pic>
      <p:sp>
        <p:nvSpPr>
          <p:cNvPr id="27" name="Rounded Rectangle 9">
            <a:extLst>
              <a:ext uri="{FF2B5EF4-FFF2-40B4-BE49-F238E27FC236}">
                <a16:creationId xmlns:a16="http://schemas.microsoft.com/office/drawing/2014/main" id="{E00F77AC-10EA-4FED-A9B4-EF26C0BE5A64}"/>
              </a:ext>
            </a:extLst>
          </p:cNvPr>
          <p:cNvSpPr/>
          <p:nvPr/>
        </p:nvSpPr>
        <p:spPr bwMode="auto">
          <a:xfrm rot="10800000">
            <a:off x="896890" y="2725467"/>
            <a:ext cx="319612" cy="350711"/>
          </a:xfrm>
          <a:prstGeom prst="roundRect">
            <a:avLst>
              <a:gd name="adj" fmla="val 5203"/>
            </a:avLst>
          </a:prstGeom>
          <a:gradFill>
            <a:gsLst>
              <a:gs pos="67000">
                <a:srgbClr val="C00000"/>
              </a:gs>
              <a:gs pos="6000">
                <a:srgbClr val="FF0000"/>
              </a:gs>
              <a:gs pos="91000">
                <a:srgbClr val="800000"/>
              </a:gs>
              <a:gs pos="100000">
                <a:srgbClr val="C00000"/>
              </a:gs>
            </a:gsLst>
            <a:lin ang="5400000" scaled="1"/>
          </a:gradFill>
          <a:ln w="9525" cap="flat" cmpd="sng" algn="ctr">
            <a:noFill/>
            <a:prstDash val="solid"/>
            <a:round/>
            <a:headEnd type="none" w="med" len="med"/>
            <a:tailEnd type="none" w="med" len="med"/>
          </a:ln>
          <a:effectLst/>
          <a:scene3d>
            <a:camera prst="orthographicFront"/>
            <a:lightRig rig="brightRoom" dir="t"/>
          </a:scene3d>
          <a:sp3d extrusionH="76200" prstMaterial="powder">
            <a:bevelT w="25400" h="12700" prst="coolSlant"/>
          </a:sp3d>
        </p:spPr>
        <p:txBody>
          <a:bodyPr/>
          <a:lstStyle>
            <a:defPPr>
              <a:defRPr lang="en-US"/>
            </a:defPPr>
            <a:lvl1pPr algn="l" rtl="0" fontAlgn="base">
              <a:spcBef>
                <a:spcPct val="0"/>
              </a:spcBef>
              <a:spcAft>
                <a:spcPct val="0"/>
              </a:spcAft>
              <a:defRPr b="1" kern="1200">
                <a:solidFill>
                  <a:schemeClr val="tx1"/>
                </a:solidFill>
                <a:latin typeface="Arial" charset="0"/>
                <a:ea typeface="+mn-ea"/>
                <a:cs typeface="+mn-cs"/>
              </a:defRPr>
            </a:lvl1pPr>
            <a:lvl2pPr marL="457200" algn="l" rtl="0" fontAlgn="base">
              <a:spcBef>
                <a:spcPct val="0"/>
              </a:spcBef>
              <a:spcAft>
                <a:spcPct val="0"/>
              </a:spcAft>
              <a:defRPr b="1" kern="1200">
                <a:solidFill>
                  <a:schemeClr val="tx1"/>
                </a:solidFill>
                <a:latin typeface="Arial" charset="0"/>
                <a:ea typeface="+mn-ea"/>
                <a:cs typeface="+mn-cs"/>
              </a:defRPr>
            </a:lvl2pPr>
            <a:lvl3pPr marL="914400" algn="l" rtl="0" fontAlgn="base">
              <a:spcBef>
                <a:spcPct val="0"/>
              </a:spcBef>
              <a:spcAft>
                <a:spcPct val="0"/>
              </a:spcAft>
              <a:defRPr b="1" kern="1200">
                <a:solidFill>
                  <a:schemeClr val="tx1"/>
                </a:solidFill>
                <a:latin typeface="Arial" charset="0"/>
                <a:ea typeface="+mn-ea"/>
                <a:cs typeface="+mn-cs"/>
              </a:defRPr>
            </a:lvl3pPr>
            <a:lvl4pPr marL="1371600" algn="l" rtl="0" fontAlgn="base">
              <a:spcBef>
                <a:spcPct val="0"/>
              </a:spcBef>
              <a:spcAft>
                <a:spcPct val="0"/>
              </a:spcAft>
              <a:defRPr b="1" kern="1200">
                <a:solidFill>
                  <a:schemeClr val="tx1"/>
                </a:solidFill>
                <a:latin typeface="Arial" charset="0"/>
                <a:ea typeface="+mn-ea"/>
                <a:cs typeface="+mn-cs"/>
              </a:defRPr>
            </a:lvl4pPr>
            <a:lvl5pPr marL="1828800" algn="l" rtl="0" fontAlgn="base">
              <a:spcBef>
                <a:spcPct val="0"/>
              </a:spcBef>
              <a:spcAft>
                <a:spcPct val="0"/>
              </a:spcAft>
              <a:defRPr b="1" kern="1200">
                <a:solidFill>
                  <a:schemeClr val="tx1"/>
                </a:solidFill>
                <a:latin typeface="Arial" charset="0"/>
                <a:ea typeface="+mn-ea"/>
                <a:cs typeface="+mn-cs"/>
              </a:defRPr>
            </a:lvl5pPr>
            <a:lvl6pPr marL="2286000" algn="l" defTabSz="914400" rtl="0" eaLnBrk="1" latinLnBrk="0" hangingPunct="1">
              <a:defRPr b="1" kern="1200">
                <a:solidFill>
                  <a:schemeClr val="tx1"/>
                </a:solidFill>
                <a:latin typeface="Arial" charset="0"/>
                <a:ea typeface="+mn-ea"/>
                <a:cs typeface="+mn-cs"/>
              </a:defRPr>
            </a:lvl6pPr>
            <a:lvl7pPr marL="2743200" algn="l" defTabSz="914400" rtl="0" eaLnBrk="1" latinLnBrk="0" hangingPunct="1">
              <a:defRPr b="1" kern="1200">
                <a:solidFill>
                  <a:schemeClr val="tx1"/>
                </a:solidFill>
                <a:latin typeface="Arial" charset="0"/>
                <a:ea typeface="+mn-ea"/>
                <a:cs typeface="+mn-cs"/>
              </a:defRPr>
            </a:lvl7pPr>
            <a:lvl8pPr marL="3200400" algn="l" defTabSz="914400" rtl="0" eaLnBrk="1" latinLnBrk="0" hangingPunct="1">
              <a:defRPr b="1" kern="1200">
                <a:solidFill>
                  <a:schemeClr val="tx1"/>
                </a:solidFill>
                <a:latin typeface="Arial" charset="0"/>
                <a:ea typeface="+mn-ea"/>
                <a:cs typeface="+mn-cs"/>
              </a:defRPr>
            </a:lvl8pPr>
            <a:lvl9pPr marL="3657600" algn="l" defTabSz="914400" rtl="0" eaLnBrk="1" latinLnBrk="0" hangingPunct="1">
              <a:defRPr b="1" kern="1200">
                <a:solidFill>
                  <a:schemeClr val="tx1"/>
                </a:solidFill>
                <a:latin typeface="Arial" charset="0"/>
                <a:ea typeface="+mn-ea"/>
                <a:cs typeface="+mn-cs"/>
              </a:defRPr>
            </a:lvl9pPr>
          </a:lstStyle>
          <a:p>
            <a:pPr defTabSz="914400">
              <a:defRPr/>
            </a:pPr>
            <a:endParaRPr lang="en-US" dirty="0">
              <a:solidFill>
                <a:srgbClr val="FFFFFF"/>
              </a:solidFill>
              <a:latin typeface="Arial"/>
            </a:endParaRPr>
          </a:p>
        </p:txBody>
      </p:sp>
      <p:sp>
        <p:nvSpPr>
          <p:cNvPr id="37" name="TextBox 36">
            <a:extLst>
              <a:ext uri="{FF2B5EF4-FFF2-40B4-BE49-F238E27FC236}">
                <a16:creationId xmlns:a16="http://schemas.microsoft.com/office/drawing/2014/main" id="{11CFBEE7-1738-4548-8A7B-4A0F8D108365}"/>
              </a:ext>
            </a:extLst>
          </p:cNvPr>
          <p:cNvSpPr txBox="1"/>
          <p:nvPr/>
        </p:nvSpPr>
        <p:spPr>
          <a:xfrm>
            <a:off x="764971" y="2383154"/>
            <a:ext cx="564578" cy="2862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1400" dirty="0">
                <a:solidFill>
                  <a:schemeClr val="bg1"/>
                </a:solidFill>
              </a:rPr>
              <a:t>CPU</a:t>
            </a:r>
          </a:p>
        </p:txBody>
      </p:sp>
      <p:sp>
        <p:nvSpPr>
          <p:cNvPr id="42" name="Arc 41">
            <a:extLst>
              <a:ext uri="{FF2B5EF4-FFF2-40B4-BE49-F238E27FC236}">
                <a16:creationId xmlns:a16="http://schemas.microsoft.com/office/drawing/2014/main" id="{789AE899-6CC4-4C55-8792-4EDDEFFD3EEC}"/>
              </a:ext>
            </a:extLst>
          </p:cNvPr>
          <p:cNvSpPr/>
          <p:nvPr/>
        </p:nvSpPr>
        <p:spPr>
          <a:xfrm flipH="1">
            <a:off x="1033150" y="2225041"/>
            <a:ext cx="828675" cy="2125980"/>
          </a:xfrm>
          <a:prstGeom prst="arc">
            <a:avLst>
              <a:gd name="adj1" fmla="val 21483458"/>
              <a:gd name="adj2" fmla="val 4261655"/>
            </a:avLst>
          </a:prstGeom>
          <a:ln w="19050">
            <a:solidFill>
              <a:srgbClr val="C00000"/>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Isosceles Triangle 42">
            <a:extLst>
              <a:ext uri="{FF2B5EF4-FFF2-40B4-BE49-F238E27FC236}">
                <a16:creationId xmlns:a16="http://schemas.microsoft.com/office/drawing/2014/main" id="{7A0E7303-372D-4A63-8D8B-E7AE20C962FD}"/>
              </a:ext>
            </a:extLst>
          </p:cNvPr>
          <p:cNvSpPr/>
          <p:nvPr/>
        </p:nvSpPr>
        <p:spPr>
          <a:xfrm>
            <a:off x="998380" y="3208653"/>
            <a:ext cx="73939" cy="80976"/>
          </a:xfrm>
          <a:prstGeom prst="triangle">
            <a:avLst/>
          </a:prstGeom>
          <a:solidFill>
            <a:srgbClr val="C0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848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sp>
        <p:nvSpPr>
          <p:cNvPr id="5" name="TextBox 4">
            <a:extLst>
              <a:ext uri="{FF2B5EF4-FFF2-40B4-BE49-F238E27FC236}">
                <a16:creationId xmlns:a16="http://schemas.microsoft.com/office/drawing/2014/main" id="{DE98D1CE-451A-4258-A474-2D525450889E}"/>
              </a:ext>
            </a:extLst>
          </p:cNvPr>
          <p:cNvSpPr txBox="1"/>
          <p:nvPr/>
        </p:nvSpPr>
        <p:spPr>
          <a:xfrm>
            <a:off x="419641" y="2138185"/>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6C980FF4-363B-4A2D-9721-626A9BE39A4F}"/>
              </a:ext>
            </a:extLst>
          </p:cNvPr>
          <p:cNvGrpSpPr/>
          <p:nvPr/>
        </p:nvGrpSpPr>
        <p:grpSpPr>
          <a:xfrm>
            <a:off x="8099192" y="1493334"/>
            <a:ext cx="2473377" cy="1243084"/>
            <a:chOff x="5538866" y="1245283"/>
            <a:chExt cx="2473377" cy="1243084"/>
          </a:xfrm>
        </p:grpSpPr>
        <p:sp>
          <p:nvSpPr>
            <p:cNvPr id="10" name="Rectangle 9">
              <a:extLst>
                <a:ext uri="{FF2B5EF4-FFF2-40B4-BE49-F238E27FC236}">
                  <a16:creationId xmlns:a16="http://schemas.microsoft.com/office/drawing/2014/main" id="{C1C3405B-02A7-49F4-B1BC-8BC6C2AC690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417AEE66-376B-44D8-919D-B8558BAE65EF}"/>
                </a:ext>
              </a:extLst>
            </p:cNvPr>
            <p:cNvCxnSpPr>
              <a:endCxn id="10"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D3CA4D2-E80C-4788-A908-61FCC81A5258}"/>
              </a:ext>
            </a:extLst>
          </p:cNvPr>
          <p:cNvGrpSpPr/>
          <p:nvPr/>
        </p:nvGrpSpPr>
        <p:grpSpPr>
          <a:xfrm>
            <a:off x="5530359" y="2801133"/>
            <a:ext cx="2473377" cy="1243084"/>
            <a:chOff x="5538866" y="1245283"/>
            <a:chExt cx="2473377" cy="1243084"/>
          </a:xfrm>
        </p:grpSpPr>
        <p:sp>
          <p:nvSpPr>
            <p:cNvPr id="13" name="Rectangle 12">
              <a:extLst>
                <a:ext uri="{FF2B5EF4-FFF2-40B4-BE49-F238E27FC236}">
                  <a16:creationId xmlns:a16="http://schemas.microsoft.com/office/drawing/2014/main" id="{82C1A359-EE15-4E99-85D7-8491BC3F458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A9387A3-3423-41C1-92F8-A152356A36BE}"/>
                </a:ext>
              </a:extLst>
            </p:cNvPr>
            <p:cNvCxnSpPr>
              <a:endCxn id="13"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C90AFB6-7576-4364-9C0D-30125E8E4751}"/>
              </a:ext>
            </a:extLst>
          </p:cNvPr>
          <p:cNvGrpSpPr/>
          <p:nvPr/>
        </p:nvGrpSpPr>
        <p:grpSpPr>
          <a:xfrm>
            <a:off x="8099191" y="2801133"/>
            <a:ext cx="2473377" cy="1243084"/>
            <a:chOff x="5538866" y="1245283"/>
            <a:chExt cx="2473377" cy="1243084"/>
          </a:xfrm>
        </p:grpSpPr>
        <p:sp>
          <p:nvSpPr>
            <p:cNvPr id="16" name="Rectangle 15">
              <a:extLst>
                <a:ext uri="{FF2B5EF4-FFF2-40B4-BE49-F238E27FC236}">
                  <a16:creationId xmlns:a16="http://schemas.microsoft.com/office/drawing/2014/main" id="{4AEC2CD0-8A04-42B3-8E26-78CB8E02FA36}"/>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2873227-67D1-4D6F-964B-661B07CA62A8}"/>
                </a:ext>
              </a:extLst>
            </p:cNvPr>
            <p:cNvCxnSpPr>
              <a:endCxn id="1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E17F404-53EF-46CA-ADC2-92AE3A69ED04}"/>
              </a:ext>
            </a:extLst>
          </p:cNvPr>
          <p:cNvGrpSpPr/>
          <p:nvPr/>
        </p:nvGrpSpPr>
        <p:grpSpPr>
          <a:xfrm>
            <a:off x="5530359" y="4108932"/>
            <a:ext cx="2473377" cy="1243084"/>
            <a:chOff x="5538866" y="1245283"/>
            <a:chExt cx="2473377" cy="1243084"/>
          </a:xfrm>
        </p:grpSpPr>
        <p:sp>
          <p:nvSpPr>
            <p:cNvPr id="19" name="Rectangle 18">
              <a:extLst>
                <a:ext uri="{FF2B5EF4-FFF2-40B4-BE49-F238E27FC236}">
                  <a16:creationId xmlns:a16="http://schemas.microsoft.com/office/drawing/2014/main" id="{7F731A86-4E91-436F-9AA7-F358CFD4A293}"/>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E150CA8-9F20-442B-B99B-13D172C7065E}"/>
                </a:ext>
              </a:extLst>
            </p:cNvPr>
            <p:cNvCxnSpPr>
              <a:endCxn id="1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E2D5AB3-BA2F-4E2C-84BC-3D586E74D0C0}"/>
              </a:ext>
            </a:extLst>
          </p:cNvPr>
          <p:cNvGrpSpPr/>
          <p:nvPr/>
        </p:nvGrpSpPr>
        <p:grpSpPr>
          <a:xfrm>
            <a:off x="8099191" y="4108932"/>
            <a:ext cx="2473377" cy="1243084"/>
            <a:chOff x="5538866" y="1245283"/>
            <a:chExt cx="2473377" cy="1243084"/>
          </a:xfrm>
        </p:grpSpPr>
        <p:sp>
          <p:nvSpPr>
            <p:cNvPr id="22" name="Rectangle 21">
              <a:extLst>
                <a:ext uri="{FF2B5EF4-FFF2-40B4-BE49-F238E27FC236}">
                  <a16:creationId xmlns:a16="http://schemas.microsoft.com/office/drawing/2014/main" id="{9DB247B1-EDAF-4A9C-8069-51DADE46C7E4}"/>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62E69046-0969-4111-9FEE-BB960650556F}"/>
                </a:ext>
              </a:extLst>
            </p:cNvPr>
            <p:cNvCxnSpPr>
              <a:endCxn id="22"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TextBox 24">
            <a:extLst>
              <a:ext uri="{FF2B5EF4-FFF2-40B4-BE49-F238E27FC236}">
                <a16:creationId xmlns:a16="http://schemas.microsoft.com/office/drawing/2014/main" id="{D4B781E0-0F39-4131-970D-A00B85E5EFCD}"/>
              </a:ext>
            </a:extLst>
          </p:cNvPr>
          <p:cNvSpPr txBox="1"/>
          <p:nvPr/>
        </p:nvSpPr>
        <p:spPr>
          <a:xfrm>
            <a:off x="1193861" y="2865848"/>
            <a:ext cx="3346480" cy="2086725"/>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When encountering the </a:t>
            </a:r>
            <a:r>
              <a:rPr lang="en-US" sz="2400" b="1" i="1" dirty="0">
                <a:solidFill>
                  <a:schemeClr val="tx2"/>
                </a:solidFill>
              </a:rPr>
              <a:t>parallel</a:t>
            </a:r>
            <a:r>
              <a:rPr lang="en-US" sz="2400" dirty="0">
                <a:solidFill>
                  <a:schemeClr val="bg1"/>
                </a:solidFill>
              </a:rPr>
              <a:t> directive, the compiler will generate </a:t>
            </a:r>
            <a:r>
              <a:rPr lang="en-US" sz="2400" i="1" dirty="0">
                <a:solidFill>
                  <a:schemeClr val="bg1"/>
                </a:solidFill>
              </a:rPr>
              <a:t>1 or more parallel </a:t>
            </a:r>
            <a:r>
              <a:rPr lang="en-US" sz="2400" b="1" i="1" dirty="0">
                <a:solidFill>
                  <a:schemeClr val="tx2"/>
                </a:solidFill>
              </a:rPr>
              <a:t>gangs</a:t>
            </a:r>
            <a:r>
              <a:rPr lang="en-US" sz="2400" dirty="0">
                <a:solidFill>
                  <a:schemeClr val="bg1"/>
                </a:solidFill>
              </a:rPr>
              <a:t>, which execute redundantly.</a:t>
            </a:r>
          </a:p>
        </p:txBody>
      </p:sp>
      <p:cxnSp>
        <p:nvCxnSpPr>
          <p:cNvPr id="26" name="Straight Connector 25">
            <a:extLst>
              <a:ext uri="{FF2B5EF4-FFF2-40B4-BE49-F238E27FC236}">
                <a16:creationId xmlns:a16="http://schemas.microsoft.com/office/drawing/2014/main" id="{0EB1AC7D-0AE5-4EA9-A763-74E9E1FAD5A5}"/>
              </a:ext>
            </a:extLst>
          </p:cNvPr>
          <p:cNvCxnSpPr/>
          <p:nvPr/>
        </p:nvCxnSpPr>
        <p:spPr>
          <a:xfrm>
            <a:off x="1335449" y="4576253"/>
            <a:ext cx="969690"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41AC521-3BA7-414D-98D0-9CBC26B0B6B7}"/>
              </a:ext>
            </a:extLst>
          </p:cNvPr>
          <p:cNvSpPr txBox="1"/>
          <p:nvPr/>
        </p:nvSpPr>
        <p:spPr>
          <a:xfrm>
            <a:off x="5490491"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1" name="TextBox 30">
            <a:extLst>
              <a:ext uri="{FF2B5EF4-FFF2-40B4-BE49-F238E27FC236}">
                <a16:creationId xmlns:a16="http://schemas.microsoft.com/office/drawing/2014/main" id="{856767B0-F6E4-4DF2-8142-EAC7D799EDC4}"/>
              </a:ext>
            </a:extLst>
          </p:cNvPr>
          <p:cNvSpPr txBox="1"/>
          <p:nvPr/>
        </p:nvSpPr>
        <p:spPr>
          <a:xfrm>
            <a:off x="5490490" y="3702585"/>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2" name="TextBox 31">
            <a:extLst>
              <a:ext uri="{FF2B5EF4-FFF2-40B4-BE49-F238E27FC236}">
                <a16:creationId xmlns:a16="http://schemas.microsoft.com/office/drawing/2014/main" id="{39D9BC07-23F2-49A0-A8CB-60C8D15A1746}"/>
              </a:ext>
            </a:extLst>
          </p:cNvPr>
          <p:cNvSpPr txBox="1"/>
          <p:nvPr/>
        </p:nvSpPr>
        <p:spPr>
          <a:xfrm>
            <a:off x="8062669" y="3713678"/>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3" name="TextBox 32">
            <a:extLst>
              <a:ext uri="{FF2B5EF4-FFF2-40B4-BE49-F238E27FC236}">
                <a16:creationId xmlns:a16="http://schemas.microsoft.com/office/drawing/2014/main" id="{40A08CA5-39DA-4405-BE62-3254296DCE95}"/>
              </a:ext>
            </a:extLst>
          </p:cNvPr>
          <p:cNvSpPr txBox="1"/>
          <p:nvPr/>
        </p:nvSpPr>
        <p:spPr>
          <a:xfrm>
            <a:off x="5501843" y="239352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4" name="TextBox 33">
            <a:extLst>
              <a:ext uri="{FF2B5EF4-FFF2-40B4-BE49-F238E27FC236}">
                <a16:creationId xmlns:a16="http://schemas.microsoft.com/office/drawing/2014/main" id="{B072710B-AB3D-461B-A6A1-166BBA9C8D90}"/>
              </a:ext>
            </a:extLst>
          </p:cNvPr>
          <p:cNvSpPr txBox="1"/>
          <p:nvPr/>
        </p:nvSpPr>
        <p:spPr>
          <a:xfrm>
            <a:off x="8060043"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5" name="TextBox 34">
            <a:extLst>
              <a:ext uri="{FF2B5EF4-FFF2-40B4-BE49-F238E27FC236}">
                <a16:creationId xmlns:a16="http://schemas.microsoft.com/office/drawing/2014/main" id="{218E1B72-CAAC-4BA0-884A-5D7D6A9DB0ED}"/>
              </a:ext>
            </a:extLst>
          </p:cNvPr>
          <p:cNvSpPr txBox="1"/>
          <p:nvPr/>
        </p:nvSpPr>
        <p:spPr>
          <a:xfrm>
            <a:off x="8052024" y="2401626"/>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Tree>
    <p:extLst>
      <p:ext uri="{BB962C8B-B14F-4D97-AF65-F5344CB8AC3E}">
        <p14:creationId xmlns:p14="http://schemas.microsoft.com/office/powerpoint/2010/main" val="3716545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childTnLst>
                          </p:cTn>
                        </p:par>
                        <p:par>
                          <p:cTn id="10" fill="hold">
                            <p:stCondLst>
                              <p:cond delay="500"/>
                            </p:stCondLst>
                            <p:childTnLst>
                              <p:par>
                                <p:cTn id="11" presetID="22" presetClass="entr" presetSubtype="1"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500"/>
                                        <p:tgtEl>
                                          <p:spTgt spid="6"/>
                                        </p:tgtEl>
                                      </p:cBhvr>
                                    </p:animEffect>
                                  </p:childTnLst>
                                </p:cTn>
                              </p:par>
                              <p:par>
                                <p:cTn id="14" presetID="22" presetClass="entr" presetSubtype="1"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par>
                                <p:cTn id="17" presetID="22" presetClass="entr" presetSubtype="1"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wipe(up)">
                                      <p:cBhvr>
                                        <p:cTn id="19" dur="500"/>
                                        <p:tgtEl>
                                          <p:spTgt spid="12"/>
                                        </p:tgtEl>
                                      </p:cBhvr>
                                    </p:animEffect>
                                  </p:childTnLst>
                                </p:cTn>
                              </p:par>
                              <p:par>
                                <p:cTn id="20" presetID="22" presetClass="entr" presetSubtype="1"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up)">
                                      <p:cBhvr>
                                        <p:cTn id="22" dur="500"/>
                                        <p:tgtEl>
                                          <p:spTgt spid="15"/>
                                        </p:tgtEl>
                                      </p:cBhvr>
                                    </p:animEffect>
                                  </p:childTnLst>
                                </p:cTn>
                              </p:par>
                              <p:par>
                                <p:cTn id="23" presetID="22" presetClass="entr" presetSubtype="1"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up)">
                                      <p:cBhvr>
                                        <p:cTn id="25" dur="500"/>
                                        <p:tgtEl>
                                          <p:spTgt spid="18"/>
                                        </p:tgtEl>
                                      </p:cBhvr>
                                    </p:animEffect>
                                  </p:childTnLst>
                                </p:cTn>
                              </p:par>
                              <p:par>
                                <p:cTn id="26" presetID="22" presetClass="entr" presetSubtype="1" fill="hold"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wipe(up)">
                                      <p:cBhvr>
                                        <p:cTn id="28" dur="500"/>
                                        <p:tgtEl>
                                          <p:spTgt spid="21"/>
                                        </p:tgtEl>
                                      </p:cBhvr>
                                    </p:animEffec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par>
                          <p:cTn id="33" fill="hold">
                            <p:stCondLst>
                              <p:cond delay="1500"/>
                            </p:stCondLst>
                            <p:childTnLst>
                              <p:par>
                                <p:cTn id="34" presetID="22" presetClass="entr" presetSubtype="8" fill="hold"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wipe(left)">
                                      <p:cBhvr>
                                        <p:cTn id="36" dur="500"/>
                                        <p:tgtEl>
                                          <p:spTgt spid="26"/>
                                        </p:tgtEl>
                                      </p:cBhvr>
                                    </p:animEffect>
                                  </p:childTnLst>
                                </p:cTn>
                              </p:par>
                            </p:childTnLst>
                          </p:cTn>
                        </p:par>
                        <p:par>
                          <p:cTn id="37" fill="hold">
                            <p:stCondLst>
                              <p:cond delay="2000"/>
                            </p:stCondLst>
                            <p:childTnLst>
                              <p:par>
                                <p:cTn id="38" presetID="22" presetClass="entr" presetSubtype="8" fill="hold" grpId="0" nodeType="afterEffect">
                                  <p:stCondLst>
                                    <p:cond delay="0"/>
                                  </p:stCondLst>
                                  <p:childTnLst>
                                    <p:set>
                                      <p:cBhvr>
                                        <p:cTn id="39" dur="1" fill="hold">
                                          <p:stCondLst>
                                            <p:cond delay="0"/>
                                          </p:stCondLst>
                                        </p:cTn>
                                        <p:tgtEl>
                                          <p:spTgt spid="33"/>
                                        </p:tgtEl>
                                        <p:attrNameLst>
                                          <p:attrName>style.visibility</p:attrName>
                                        </p:attrNameLst>
                                      </p:cBhvr>
                                      <p:to>
                                        <p:strVal val="visible"/>
                                      </p:to>
                                    </p:set>
                                    <p:animEffect transition="in" filter="wipe(left)">
                                      <p:cBhvr>
                                        <p:cTn id="40" dur="500"/>
                                        <p:tgtEl>
                                          <p:spTgt spid="33"/>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500"/>
                                        <p:tgtEl>
                                          <p:spTgt spid="31"/>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wipe(left)">
                                      <p:cBhvr>
                                        <p:cTn id="46" dur="500"/>
                                        <p:tgtEl>
                                          <p:spTgt spid="27"/>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wipe(left)">
                                      <p:cBhvr>
                                        <p:cTn id="49" dur="500"/>
                                        <p:tgtEl>
                                          <p:spTgt spid="34"/>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wipe(left)">
                                      <p:cBhvr>
                                        <p:cTn id="52" dur="500"/>
                                        <p:tgtEl>
                                          <p:spTgt spid="3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wipe(left)">
                                      <p:cBhvr>
                                        <p:cTn id="55"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p:bldP spid="27" grpId="0"/>
      <p:bldP spid="31" grpId="0"/>
      <p:bldP spid="32" grpId="0"/>
      <p:bldP spid="33" grpId="0"/>
      <p:bldP spid="34" grpId="0"/>
      <p:bldP spid="3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E98D1CE-451A-4258-A474-2D525450889E}"/>
              </a:ext>
            </a:extLst>
          </p:cNvPr>
          <p:cNvSpPr txBox="1"/>
          <p:nvPr/>
        </p:nvSpPr>
        <p:spPr>
          <a:xfrm>
            <a:off x="419641" y="2138185"/>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7" name="TextBox 26">
            <a:extLst>
              <a:ext uri="{FF2B5EF4-FFF2-40B4-BE49-F238E27FC236}">
                <a16:creationId xmlns:a16="http://schemas.microsoft.com/office/drawing/2014/main" id="{C1D53D17-CC0B-4212-B590-2CAFDF7FF97D}"/>
              </a:ext>
            </a:extLst>
          </p:cNvPr>
          <p:cNvSpPr txBox="1"/>
          <p:nvPr/>
        </p:nvSpPr>
        <p:spPr>
          <a:xfrm>
            <a:off x="419641" y="2138183"/>
            <a:ext cx="4333766" cy="33332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rgbClr val="8E4000"/>
                </a:solidFill>
                <a:latin typeface="Consolas" panose="020B0609020204030204" pitchFamily="49" charset="0"/>
              </a:rPr>
              <a:t>#pragma </a:t>
            </a:r>
            <a:r>
              <a:rPr lang="en-US" dirty="0" err="1">
                <a:solidFill>
                  <a:srgbClr val="8E4000"/>
                </a:solidFill>
                <a:latin typeface="Consolas" panose="020B0609020204030204" pitchFamily="49" charset="0"/>
              </a:rPr>
              <a:t>acc</a:t>
            </a:r>
            <a:r>
              <a:rPr lang="en-US" dirty="0">
                <a:solidFill>
                  <a:srgbClr val="8E4000"/>
                </a:solidFill>
                <a:latin typeface="Consolas" panose="020B0609020204030204" pitchFamily="49" charset="0"/>
              </a:rPr>
              <a:t> parallel</a:t>
            </a:r>
          </a:p>
          <a:p>
            <a:pPr>
              <a:lnSpc>
                <a:spcPct val="90000"/>
              </a:lnSpc>
            </a:pPr>
            <a:r>
              <a:rPr lang="en-US" dirty="0">
                <a:solidFill>
                  <a:schemeClr val="bg1"/>
                </a:solidFill>
                <a:latin typeface="Consolas" panose="020B0609020204030204" pitchFamily="49" charset="0"/>
              </a:rPr>
              <a:t>{</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rPr>
              <a:t>(</a:t>
            </a:r>
            <a:r>
              <a:rPr lang="en-US" dirty="0" err="1">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rPr>
              <a:t>;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 &lt; N; </a:t>
            </a:r>
            <a:r>
              <a:rPr lang="en-US" dirty="0" err="1">
                <a:solidFill>
                  <a:schemeClr val="bg1"/>
                </a:solidFill>
                <a:latin typeface="Consolas" panose="020B0609020204030204" pitchFamily="49" charset="0"/>
              </a:rPr>
              <a:t>i</a:t>
            </a:r>
            <a:r>
              <a:rPr lang="en-US" dirty="0">
                <a:solidFill>
                  <a:schemeClr val="bg1"/>
                </a:solidFill>
                <a:latin typeface="Consolas" panose="020B0609020204030204" pitchFamily="49" charset="0"/>
              </a:rPr>
              <a:t>++)</a:t>
            </a:r>
          </a:p>
          <a:p>
            <a:pPr>
              <a:lnSpc>
                <a:spcPct val="90000"/>
              </a:lnSpc>
            </a:pPr>
            <a:r>
              <a:rPr lang="en-US" dirty="0">
                <a:solidFill>
                  <a:schemeClr val="bg1"/>
                </a:solidFill>
                <a:latin typeface="Consolas" panose="020B0609020204030204" pitchFamily="49" charset="0"/>
              </a:rPr>
              <a:t>	{</a:t>
            </a:r>
          </a:p>
          <a:p>
            <a:pPr>
              <a:lnSpc>
                <a:spcPct val="90000"/>
              </a:lnSpc>
            </a:pPr>
            <a:r>
              <a:rPr lang="en-US" dirty="0">
                <a:solidFill>
                  <a:schemeClr val="bg1"/>
                </a:solidFill>
                <a:latin typeface="Consolas" panose="020B0609020204030204" pitchFamily="49" charset="0"/>
              </a:rPr>
              <a:t>		</a:t>
            </a:r>
            <a:r>
              <a:rPr lang="en-US" dirty="0">
                <a:solidFill>
                  <a:srgbClr val="40A459"/>
                </a:solidFill>
                <a:latin typeface="Consolas" panose="020B0609020204030204" pitchFamily="49" charset="0"/>
                <a:cs typeface="Courier New" panose="02070309020205020404" pitchFamily="49" charset="0"/>
              </a:rPr>
              <a:t>// Do Something</a:t>
            </a: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	}</a:t>
            </a: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endParaRPr lang="en-US" dirty="0">
              <a:solidFill>
                <a:schemeClr val="bg1"/>
              </a:solidFill>
              <a:latin typeface="Consolas" panose="020B0609020204030204" pitchFamily="49" charset="0"/>
            </a:endParaRPr>
          </a:p>
          <a:p>
            <a:pPr>
              <a:lnSpc>
                <a:spcPct val="90000"/>
              </a:lnSpc>
            </a:pPr>
            <a:r>
              <a:rPr lang="en-US" dirty="0">
                <a:solidFill>
                  <a:schemeClr val="bg1"/>
                </a:solidFill>
                <a:latin typeface="Consolas" panose="020B0609020204030204" pitchFamily="49" charset="0"/>
              </a:rPr>
              <a:t>}</a:t>
            </a:r>
          </a:p>
        </p:txBody>
      </p:sp>
      <p:sp>
        <p:nvSpPr>
          <p:cNvPr id="2" name="Title 1">
            <a:extLst>
              <a:ext uri="{FF2B5EF4-FFF2-40B4-BE49-F238E27FC236}">
                <a16:creationId xmlns:a16="http://schemas.microsoft.com/office/drawing/2014/main" id="{B8846146-76BE-4E44-A80C-D54E8689CFED}"/>
              </a:ext>
            </a:extLst>
          </p:cNvPr>
          <p:cNvSpPr>
            <a:spLocks noGrp="1"/>
          </p:cNvSpPr>
          <p:nvPr>
            <p:ph type="title"/>
          </p:nvPr>
        </p:nvSpPr>
        <p:spPr/>
        <p:txBody>
          <a:bodyPr/>
          <a:lstStyle/>
          <a:p>
            <a:r>
              <a:rPr lang="en-US" dirty="0" err="1"/>
              <a:t>Openacc</a:t>
            </a:r>
            <a:r>
              <a:rPr lang="en-US" dirty="0"/>
              <a:t> parallel directive</a:t>
            </a:r>
          </a:p>
        </p:txBody>
      </p:sp>
      <p:sp>
        <p:nvSpPr>
          <p:cNvPr id="4" name="Text Placeholder 3">
            <a:extLst>
              <a:ext uri="{FF2B5EF4-FFF2-40B4-BE49-F238E27FC236}">
                <a16:creationId xmlns:a16="http://schemas.microsoft.com/office/drawing/2014/main" id="{6E974D93-372B-4C01-860E-DE7C9C9D44C9}"/>
              </a:ext>
            </a:extLst>
          </p:cNvPr>
          <p:cNvSpPr>
            <a:spLocks noGrp="1"/>
          </p:cNvSpPr>
          <p:nvPr>
            <p:ph type="body" sz="quarter" idx="10"/>
          </p:nvPr>
        </p:nvSpPr>
        <p:spPr/>
        <p:txBody>
          <a:bodyPr/>
          <a:lstStyle/>
          <a:p>
            <a:r>
              <a:rPr lang="en-US" dirty="0"/>
              <a:t>Expressing parallelism</a:t>
            </a:r>
          </a:p>
        </p:txBody>
      </p:sp>
      <p:grpSp>
        <p:nvGrpSpPr>
          <p:cNvPr id="6" name="Group 5">
            <a:extLst>
              <a:ext uri="{FF2B5EF4-FFF2-40B4-BE49-F238E27FC236}">
                <a16:creationId xmlns:a16="http://schemas.microsoft.com/office/drawing/2014/main" id="{0A33B97C-FA58-4533-89D7-6C1EB8BB66DD}"/>
              </a:ext>
            </a:extLst>
          </p:cNvPr>
          <p:cNvGrpSpPr/>
          <p:nvPr/>
        </p:nvGrpSpPr>
        <p:grpSpPr>
          <a:xfrm>
            <a:off x="5530360" y="1493334"/>
            <a:ext cx="2473377" cy="1243084"/>
            <a:chOff x="5538866" y="1245283"/>
            <a:chExt cx="2473377" cy="1243084"/>
          </a:xfrm>
        </p:grpSpPr>
        <p:sp>
          <p:nvSpPr>
            <p:cNvPr id="7" name="Rectangle 6">
              <a:extLst>
                <a:ext uri="{FF2B5EF4-FFF2-40B4-BE49-F238E27FC236}">
                  <a16:creationId xmlns:a16="http://schemas.microsoft.com/office/drawing/2014/main" id="{645C7E37-0DF5-4B69-AE69-49F0CE6C7E5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C5B7F66D-BE39-47DD-B1BB-ED1C01859BD8}"/>
                </a:ext>
              </a:extLst>
            </p:cNvPr>
            <p:cNvCxnSpPr>
              <a:cxnSpLocks/>
              <a:endCxn id="7"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6C980FF4-363B-4A2D-9721-626A9BE39A4F}"/>
              </a:ext>
            </a:extLst>
          </p:cNvPr>
          <p:cNvGrpSpPr/>
          <p:nvPr/>
        </p:nvGrpSpPr>
        <p:grpSpPr>
          <a:xfrm>
            <a:off x="8099192" y="1493334"/>
            <a:ext cx="2473377" cy="1243084"/>
            <a:chOff x="5538866" y="1245283"/>
            <a:chExt cx="2473377" cy="1243084"/>
          </a:xfrm>
        </p:grpSpPr>
        <p:sp>
          <p:nvSpPr>
            <p:cNvPr id="10" name="Rectangle 9">
              <a:extLst>
                <a:ext uri="{FF2B5EF4-FFF2-40B4-BE49-F238E27FC236}">
                  <a16:creationId xmlns:a16="http://schemas.microsoft.com/office/drawing/2014/main" id="{C1C3405B-02A7-49F4-B1BC-8BC6C2AC690A}"/>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417AEE66-376B-44D8-919D-B8558BAE65EF}"/>
                </a:ext>
              </a:extLst>
            </p:cNvPr>
            <p:cNvCxnSpPr>
              <a:endCxn id="10"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id="{ED3CA4D2-E80C-4788-A908-61FCC81A5258}"/>
              </a:ext>
            </a:extLst>
          </p:cNvPr>
          <p:cNvGrpSpPr/>
          <p:nvPr/>
        </p:nvGrpSpPr>
        <p:grpSpPr>
          <a:xfrm>
            <a:off x="5530359" y="2801133"/>
            <a:ext cx="2473377" cy="1243084"/>
            <a:chOff x="5538866" y="1245283"/>
            <a:chExt cx="2473377" cy="1243084"/>
          </a:xfrm>
        </p:grpSpPr>
        <p:sp>
          <p:nvSpPr>
            <p:cNvPr id="13" name="Rectangle 12">
              <a:extLst>
                <a:ext uri="{FF2B5EF4-FFF2-40B4-BE49-F238E27FC236}">
                  <a16:creationId xmlns:a16="http://schemas.microsoft.com/office/drawing/2014/main" id="{82C1A359-EE15-4E99-85D7-8491BC3F4581}"/>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2A9387A3-3423-41C1-92F8-A152356A36BE}"/>
                </a:ext>
              </a:extLst>
            </p:cNvPr>
            <p:cNvCxnSpPr>
              <a:endCxn id="13"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4C90AFB6-7576-4364-9C0D-30125E8E4751}"/>
              </a:ext>
            </a:extLst>
          </p:cNvPr>
          <p:cNvGrpSpPr/>
          <p:nvPr/>
        </p:nvGrpSpPr>
        <p:grpSpPr>
          <a:xfrm>
            <a:off x="8099191" y="2801133"/>
            <a:ext cx="2473377" cy="1243084"/>
            <a:chOff x="5538866" y="1245283"/>
            <a:chExt cx="2473377" cy="1243084"/>
          </a:xfrm>
        </p:grpSpPr>
        <p:sp>
          <p:nvSpPr>
            <p:cNvPr id="16" name="Rectangle 15">
              <a:extLst>
                <a:ext uri="{FF2B5EF4-FFF2-40B4-BE49-F238E27FC236}">
                  <a16:creationId xmlns:a16="http://schemas.microsoft.com/office/drawing/2014/main" id="{4AEC2CD0-8A04-42B3-8E26-78CB8E02FA36}"/>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2873227-67D1-4D6F-964B-661B07CA62A8}"/>
                </a:ext>
              </a:extLst>
            </p:cNvPr>
            <p:cNvCxnSpPr>
              <a:endCxn id="16"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E17F404-53EF-46CA-ADC2-92AE3A69ED04}"/>
              </a:ext>
            </a:extLst>
          </p:cNvPr>
          <p:cNvGrpSpPr/>
          <p:nvPr/>
        </p:nvGrpSpPr>
        <p:grpSpPr>
          <a:xfrm>
            <a:off x="5530359" y="4108932"/>
            <a:ext cx="2473377" cy="1243084"/>
            <a:chOff x="5538866" y="1245283"/>
            <a:chExt cx="2473377" cy="1243084"/>
          </a:xfrm>
        </p:grpSpPr>
        <p:sp>
          <p:nvSpPr>
            <p:cNvPr id="19" name="Rectangle 18">
              <a:extLst>
                <a:ext uri="{FF2B5EF4-FFF2-40B4-BE49-F238E27FC236}">
                  <a16:creationId xmlns:a16="http://schemas.microsoft.com/office/drawing/2014/main" id="{7F731A86-4E91-436F-9AA7-F358CFD4A293}"/>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5E150CA8-9F20-442B-B99B-13D172C7065E}"/>
                </a:ext>
              </a:extLst>
            </p:cNvPr>
            <p:cNvCxnSpPr>
              <a:endCxn id="19"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EE2D5AB3-BA2F-4E2C-84BC-3D586E74D0C0}"/>
              </a:ext>
            </a:extLst>
          </p:cNvPr>
          <p:cNvGrpSpPr/>
          <p:nvPr/>
        </p:nvGrpSpPr>
        <p:grpSpPr>
          <a:xfrm>
            <a:off x="8099191" y="4108932"/>
            <a:ext cx="2473377" cy="1243084"/>
            <a:chOff x="5538866" y="1245283"/>
            <a:chExt cx="2473377" cy="1243084"/>
          </a:xfrm>
        </p:grpSpPr>
        <p:sp>
          <p:nvSpPr>
            <p:cNvPr id="22" name="Rectangle 21">
              <a:extLst>
                <a:ext uri="{FF2B5EF4-FFF2-40B4-BE49-F238E27FC236}">
                  <a16:creationId xmlns:a16="http://schemas.microsoft.com/office/drawing/2014/main" id="{9DB247B1-EDAF-4A9C-8069-51DADE46C7E4}"/>
                </a:ext>
              </a:extLst>
            </p:cNvPr>
            <p:cNvSpPr/>
            <p:nvPr/>
          </p:nvSpPr>
          <p:spPr>
            <a:xfrm>
              <a:off x="5538866" y="1245283"/>
              <a:ext cx="2473377" cy="1243084"/>
            </a:xfrm>
            <a:prstGeom prst="rect">
              <a:avLst/>
            </a:prstGeom>
            <a:solidFill>
              <a:schemeClr val="tx1">
                <a:lumMod val="95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62E69046-0969-4111-9FEE-BB960650556F}"/>
                </a:ext>
              </a:extLst>
            </p:cNvPr>
            <p:cNvCxnSpPr>
              <a:endCxn id="22" idx="2"/>
            </p:cNvCxnSpPr>
            <p:nvPr/>
          </p:nvCxnSpPr>
          <p:spPr>
            <a:xfrm>
              <a:off x="6775554" y="1309998"/>
              <a:ext cx="1" cy="1178369"/>
            </a:xfrm>
            <a:prstGeom prst="straightConnector1">
              <a:avLst/>
            </a:prstGeom>
            <a:ln w="762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sp>
        <p:nvSpPr>
          <p:cNvPr id="24" name="Left Brace 23">
            <a:extLst>
              <a:ext uri="{FF2B5EF4-FFF2-40B4-BE49-F238E27FC236}">
                <a16:creationId xmlns:a16="http://schemas.microsoft.com/office/drawing/2014/main" id="{07493A56-BB87-4FBD-89AA-BEA08AA3EB13}"/>
              </a:ext>
            </a:extLst>
          </p:cNvPr>
          <p:cNvSpPr/>
          <p:nvPr/>
        </p:nvSpPr>
        <p:spPr>
          <a:xfrm>
            <a:off x="4635796" y="1493334"/>
            <a:ext cx="717064" cy="3858682"/>
          </a:xfrm>
          <a:prstGeom prst="leftBrace">
            <a:avLst>
              <a:gd name="adj1" fmla="val 8333"/>
              <a:gd name="adj2" fmla="val 22360"/>
            </a:avLst>
          </a:prstGeom>
          <a:ln w="571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Oval 2">
            <a:extLst>
              <a:ext uri="{FF2B5EF4-FFF2-40B4-BE49-F238E27FC236}">
                <a16:creationId xmlns:a16="http://schemas.microsoft.com/office/drawing/2014/main" id="{04001DB0-14A6-4957-98EB-8EA7360B10C7}"/>
              </a:ext>
            </a:extLst>
          </p:cNvPr>
          <p:cNvSpPr/>
          <p:nvPr/>
        </p:nvSpPr>
        <p:spPr>
          <a:xfrm>
            <a:off x="652776" y="3167062"/>
            <a:ext cx="3887565" cy="157162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E2411574-1FA1-4AD5-ABA5-3F252C1AB12E}"/>
              </a:ext>
            </a:extLst>
          </p:cNvPr>
          <p:cNvCxnSpPr>
            <a:cxnSpLocks/>
          </p:cNvCxnSpPr>
          <p:nvPr/>
        </p:nvCxnSpPr>
        <p:spPr>
          <a:xfrm>
            <a:off x="6767047" y="155852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CD46F6B2-FAA9-4BA5-B4FB-E6123FF376DF}"/>
              </a:ext>
            </a:extLst>
          </p:cNvPr>
          <p:cNvCxnSpPr>
            <a:cxnSpLocks/>
          </p:cNvCxnSpPr>
          <p:nvPr/>
        </p:nvCxnSpPr>
        <p:spPr>
          <a:xfrm>
            <a:off x="6767374" y="2865150"/>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330D4B8-5E29-4C2D-BE81-DFC3FA193793}"/>
              </a:ext>
            </a:extLst>
          </p:cNvPr>
          <p:cNvCxnSpPr>
            <a:cxnSpLocks/>
          </p:cNvCxnSpPr>
          <p:nvPr/>
        </p:nvCxnSpPr>
        <p:spPr>
          <a:xfrm>
            <a:off x="6767374" y="4173647"/>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3812E78-87F8-47AE-B22F-51C4133D452A}"/>
              </a:ext>
            </a:extLst>
          </p:cNvPr>
          <p:cNvCxnSpPr>
            <a:cxnSpLocks/>
          </p:cNvCxnSpPr>
          <p:nvPr/>
        </p:nvCxnSpPr>
        <p:spPr>
          <a:xfrm>
            <a:off x="9335878" y="15580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675CCE5-8604-420C-B1C4-791166C9898B}"/>
              </a:ext>
            </a:extLst>
          </p:cNvPr>
          <p:cNvCxnSpPr>
            <a:cxnSpLocks/>
          </p:cNvCxnSpPr>
          <p:nvPr/>
        </p:nvCxnSpPr>
        <p:spPr>
          <a:xfrm>
            <a:off x="9335878" y="2865149"/>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2C49A31-AC98-4D9F-880C-FC09E9D0747F}"/>
              </a:ext>
            </a:extLst>
          </p:cNvPr>
          <p:cNvCxnSpPr>
            <a:cxnSpLocks/>
          </p:cNvCxnSpPr>
          <p:nvPr/>
        </p:nvCxnSpPr>
        <p:spPr>
          <a:xfrm>
            <a:off x="9335877" y="4173646"/>
            <a:ext cx="1" cy="1178369"/>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F90C826F-CEE9-4F4E-ADCC-9DDC6F06054E}"/>
              </a:ext>
            </a:extLst>
          </p:cNvPr>
          <p:cNvSpPr txBox="1"/>
          <p:nvPr/>
        </p:nvSpPr>
        <p:spPr>
          <a:xfrm>
            <a:off x="1475644" y="4866946"/>
            <a:ext cx="3490865"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2400" dirty="0">
                <a:solidFill>
                  <a:schemeClr val="bg1"/>
                </a:solidFill>
              </a:rPr>
              <a:t>This loop will be executed redundantly on each gang</a:t>
            </a:r>
          </a:p>
        </p:txBody>
      </p:sp>
      <p:sp>
        <p:nvSpPr>
          <p:cNvPr id="35" name="TextBox 34">
            <a:extLst>
              <a:ext uri="{FF2B5EF4-FFF2-40B4-BE49-F238E27FC236}">
                <a16:creationId xmlns:a16="http://schemas.microsoft.com/office/drawing/2014/main" id="{FAC0070C-8CA8-4D20-BFA3-2BE8013E2061}"/>
              </a:ext>
            </a:extLst>
          </p:cNvPr>
          <p:cNvSpPr txBox="1"/>
          <p:nvPr/>
        </p:nvSpPr>
        <p:spPr>
          <a:xfrm>
            <a:off x="5490491"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6" name="TextBox 35">
            <a:extLst>
              <a:ext uri="{FF2B5EF4-FFF2-40B4-BE49-F238E27FC236}">
                <a16:creationId xmlns:a16="http://schemas.microsoft.com/office/drawing/2014/main" id="{CCCE223A-2EBB-4926-A638-53D10F0DB84E}"/>
              </a:ext>
            </a:extLst>
          </p:cNvPr>
          <p:cNvSpPr txBox="1"/>
          <p:nvPr/>
        </p:nvSpPr>
        <p:spPr>
          <a:xfrm>
            <a:off x="5490490" y="3702585"/>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7" name="TextBox 36">
            <a:extLst>
              <a:ext uri="{FF2B5EF4-FFF2-40B4-BE49-F238E27FC236}">
                <a16:creationId xmlns:a16="http://schemas.microsoft.com/office/drawing/2014/main" id="{918A6811-AE4F-443B-A675-BDF764C67A4C}"/>
              </a:ext>
            </a:extLst>
          </p:cNvPr>
          <p:cNvSpPr txBox="1"/>
          <p:nvPr/>
        </p:nvSpPr>
        <p:spPr>
          <a:xfrm>
            <a:off x="8062669" y="3713678"/>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8" name="TextBox 37">
            <a:extLst>
              <a:ext uri="{FF2B5EF4-FFF2-40B4-BE49-F238E27FC236}">
                <a16:creationId xmlns:a16="http://schemas.microsoft.com/office/drawing/2014/main" id="{77D97E18-4ED5-4370-92C2-4183538B247E}"/>
              </a:ext>
            </a:extLst>
          </p:cNvPr>
          <p:cNvSpPr txBox="1"/>
          <p:nvPr/>
        </p:nvSpPr>
        <p:spPr>
          <a:xfrm>
            <a:off x="5501843" y="239352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39" name="TextBox 38">
            <a:extLst>
              <a:ext uri="{FF2B5EF4-FFF2-40B4-BE49-F238E27FC236}">
                <a16:creationId xmlns:a16="http://schemas.microsoft.com/office/drawing/2014/main" id="{0AF91B02-BA2A-4405-9B6B-F10F2B3A33D3}"/>
              </a:ext>
            </a:extLst>
          </p:cNvPr>
          <p:cNvSpPr txBox="1"/>
          <p:nvPr/>
        </p:nvSpPr>
        <p:spPr>
          <a:xfrm>
            <a:off x="8060043" y="5010384"/>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0" name="TextBox 39">
            <a:extLst>
              <a:ext uri="{FF2B5EF4-FFF2-40B4-BE49-F238E27FC236}">
                <a16:creationId xmlns:a16="http://schemas.microsoft.com/office/drawing/2014/main" id="{C9D7C3C9-603C-4906-8DBE-9E3412B58CD9}"/>
              </a:ext>
            </a:extLst>
          </p:cNvPr>
          <p:cNvSpPr txBox="1"/>
          <p:nvPr/>
        </p:nvSpPr>
        <p:spPr>
          <a:xfrm>
            <a:off x="8052024" y="2401626"/>
            <a:ext cx="73609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chemeClr val="tx2"/>
                </a:solidFill>
              </a:rPr>
              <a:t>gang</a:t>
            </a:r>
            <a:endParaRPr lang="en-US" dirty="0">
              <a:solidFill>
                <a:schemeClr val="bg1"/>
              </a:solidFill>
            </a:endParaRPr>
          </a:p>
        </p:txBody>
      </p:sp>
      <p:sp>
        <p:nvSpPr>
          <p:cNvPr id="41" name="TextBox 40">
            <a:extLst>
              <a:ext uri="{FF2B5EF4-FFF2-40B4-BE49-F238E27FC236}">
                <a16:creationId xmlns:a16="http://schemas.microsoft.com/office/drawing/2014/main" id="{31B183FA-40DC-4841-873B-D7E503C650BF}"/>
              </a:ext>
            </a:extLst>
          </p:cNvPr>
          <p:cNvSpPr txBox="1"/>
          <p:nvPr/>
        </p:nvSpPr>
        <p:spPr>
          <a:xfrm>
            <a:off x="3345309" y="2948587"/>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2" name="TextBox 41">
            <a:extLst>
              <a:ext uri="{FF2B5EF4-FFF2-40B4-BE49-F238E27FC236}">
                <a16:creationId xmlns:a16="http://schemas.microsoft.com/office/drawing/2014/main" id="{BDC68D9D-5942-4426-8902-E53288BD2879}"/>
              </a:ext>
            </a:extLst>
          </p:cNvPr>
          <p:cNvSpPr txBox="1"/>
          <p:nvPr/>
        </p:nvSpPr>
        <p:spPr>
          <a:xfrm rot="16200000">
            <a:off x="6236659" y="1895495"/>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3" name="TextBox 42">
            <a:extLst>
              <a:ext uri="{FF2B5EF4-FFF2-40B4-BE49-F238E27FC236}">
                <a16:creationId xmlns:a16="http://schemas.microsoft.com/office/drawing/2014/main" id="{53D26BFD-0FB2-4C63-B98C-DB4317CFE833}"/>
              </a:ext>
            </a:extLst>
          </p:cNvPr>
          <p:cNvSpPr txBox="1"/>
          <p:nvPr/>
        </p:nvSpPr>
        <p:spPr>
          <a:xfrm rot="16200000">
            <a:off x="8796159" y="1890671"/>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4" name="TextBox 43">
            <a:extLst>
              <a:ext uri="{FF2B5EF4-FFF2-40B4-BE49-F238E27FC236}">
                <a16:creationId xmlns:a16="http://schemas.microsoft.com/office/drawing/2014/main" id="{D646B40A-1E92-4931-9BB5-6777D45B280B}"/>
              </a:ext>
            </a:extLst>
          </p:cNvPr>
          <p:cNvSpPr txBox="1"/>
          <p:nvPr/>
        </p:nvSpPr>
        <p:spPr>
          <a:xfrm rot="16200000">
            <a:off x="6174119" y="3193533"/>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5" name="TextBox 44">
            <a:extLst>
              <a:ext uri="{FF2B5EF4-FFF2-40B4-BE49-F238E27FC236}">
                <a16:creationId xmlns:a16="http://schemas.microsoft.com/office/drawing/2014/main" id="{2EEC6E2D-E7B4-4CF3-A194-06BBD28333D8}"/>
              </a:ext>
            </a:extLst>
          </p:cNvPr>
          <p:cNvSpPr txBox="1"/>
          <p:nvPr/>
        </p:nvSpPr>
        <p:spPr>
          <a:xfrm rot="16200000">
            <a:off x="8733619" y="3188709"/>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6" name="TextBox 45">
            <a:extLst>
              <a:ext uri="{FF2B5EF4-FFF2-40B4-BE49-F238E27FC236}">
                <a16:creationId xmlns:a16="http://schemas.microsoft.com/office/drawing/2014/main" id="{98412293-1383-4D7D-B30F-861761F2BF3E}"/>
              </a:ext>
            </a:extLst>
          </p:cNvPr>
          <p:cNvSpPr txBox="1"/>
          <p:nvPr/>
        </p:nvSpPr>
        <p:spPr>
          <a:xfrm rot="16200000">
            <a:off x="6174119" y="4526521"/>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
        <p:nvSpPr>
          <p:cNvPr id="47" name="TextBox 46">
            <a:extLst>
              <a:ext uri="{FF2B5EF4-FFF2-40B4-BE49-F238E27FC236}">
                <a16:creationId xmlns:a16="http://schemas.microsoft.com/office/drawing/2014/main" id="{96414AF1-25B3-4DE3-9F87-2EBDFC39AFAD}"/>
              </a:ext>
            </a:extLst>
          </p:cNvPr>
          <p:cNvSpPr txBox="1"/>
          <p:nvPr/>
        </p:nvSpPr>
        <p:spPr>
          <a:xfrm rot="16200000">
            <a:off x="8733619" y="4521697"/>
            <a:ext cx="671979"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i="1" dirty="0">
                <a:solidFill>
                  <a:srgbClr val="FF0000"/>
                </a:solidFill>
              </a:rPr>
              <a:t>loop</a:t>
            </a:r>
            <a:endParaRPr lang="en-US" dirty="0">
              <a:solidFill>
                <a:srgbClr val="FF0000"/>
              </a:solidFill>
            </a:endParaRPr>
          </a:p>
        </p:txBody>
      </p:sp>
    </p:spTree>
    <p:extLst>
      <p:ext uri="{BB962C8B-B14F-4D97-AF65-F5344CB8AC3E}">
        <p14:creationId xmlns:p14="http://schemas.microsoft.com/office/powerpoint/2010/main" val="3917827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wipe(up)">
                                      <p:cBhvr>
                                        <p:cTn id="14" dur="1600"/>
                                        <p:tgtEl>
                                          <p:spTgt spid="28"/>
                                        </p:tgtEl>
                                      </p:cBhvr>
                                    </p:animEffect>
                                  </p:childTnLst>
                                </p:cTn>
                              </p:par>
                              <p:par>
                                <p:cTn id="15" presetID="22" presetClass="entr" presetSubtype="1"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up)">
                                      <p:cBhvr>
                                        <p:cTn id="17" dur="1500"/>
                                        <p:tgtEl>
                                          <p:spTgt spid="29"/>
                                        </p:tgtEl>
                                      </p:cBhvr>
                                    </p:animEffect>
                                  </p:childTnLst>
                                </p:cTn>
                              </p:par>
                              <p:par>
                                <p:cTn id="18" presetID="22" presetClass="entr" presetSubtype="1" fill="hold" nodeType="with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up)">
                                      <p:cBhvr>
                                        <p:cTn id="20" dur="1500"/>
                                        <p:tgtEl>
                                          <p:spTgt spid="30"/>
                                        </p:tgtEl>
                                      </p:cBhvr>
                                    </p:animEffect>
                                  </p:childTnLst>
                                </p:cTn>
                              </p:par>
                              <p:par>
                                <p:cTn id="21" presetID="22" presetClass="entr" presetSubtype="1"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wipe(up)">
                                      <p:cBhvr>
                                        <p:cTn id="23" dur="1500"/>
                                        <p:tgtEl>
                                          <p:spTgt spid="31"/>
                                        </p:tgtEl>
                                      </p:cBhvr>
                                    </p:animEffect>
                                  </p:childTnLst>
                                </p:cTn>
                              </p:par>
                              <p:par>
                                <p:cTn id="24" presetID="22" presetClass="entr" presetSubtype="1" fill="hold" nodeType="withEffect">
                                  <p:stCondLst>
                                    <p:cond delay="0"/>
                                  </p:stCondLst>
                                  <p:childTnLst>
                                    <p:set>
                                      <p:cBhvr>
                                        <p:cTn id="25" dur="1" fill="hold">
                                          <p:stCondLst>
                                            <p:cond delay="0"/>
                                          </p:stCondLst>
                                        </p:cTn>
                                        <p:tgtEl>
                                          <p:spTgt spid="32"/>
                                        </p:tgtEl>
                                        <p:attrNameLst>
                                          <p:attrName>style.visibility</p:attrName>
                                        </p:attrNameLst>
                                      </p:cBhvr>
                                      <p:to>
                                        <p:strVal val="visible"/>
                                      </p:to>
                                    </p:set>
                                    <p:animEffect transition="in" filter="wipe(up)">
                                      <p:cBhvr>
                                        <p:cTn id="26" dur="1500"/>
                                        <p:tgtEl>
                                          <p:spTgt spid="32"/>
                                        </p:tgtEl>
                                      </p:cBhvr>
                                    </p:animEffect>
                                  </p:childTnLst>
                                </p:cTn>
                              </p:par>
                              <p:par>
                                <p:cTn id="27" presetID="22" presetClass="entr" presetSubtype="1"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up)">
                                      <p:cBhvr>
                                        <p:cTn id="29" dur="1500"/>
                                        <p:tgtEl>
                                          <p:spTgt spid="33"/>
                                        </p:tgtEl>
                                      </p:cBhvr>
                                    </p:animEffect>
                                  </p:childTnLst>
                                </p:cTn>
                              </p:par>
                            </p:childTnLst>
                          </p:cTn>
                        </p:par>
                        <p:par>
                          <p:cTn id="30" fill="hold">
                            <p:stCondLst>
                              <p:cond delay="2100"/>
                            </p:stCondLst>
                            <p:childTnLst>
                              <p:par>
                                <p:cTn id="31" presetID="10" presetClass="entr" presetSubtype="0" fill="hold" grpId="0"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6"/>
                                        </p:tgtEl>
                                        <p:attrNameLst>
                                          <p:attrName>style.visibility</p:attrName>
                                        </p:attrNameLst>
                                      </p:cBhvr>
                                      <p:to>
                                        <p:strVal val="visible"/>
                                      </p:to>
                                    </p:set>
                                    <p:animEffect transition="in" filter="fade">
                                      <p:cBhvr>
                                        <p:cTn id="36" dur="500"/>
                                        <p:tgtEl>
                                          <p:spTgt spid="4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fade">
                                      <p:cBhvr>
                                        <p:cTn id="39" dur="500"/>
                                        <p:tgtEl>
                                          <p:spTgt spid="4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fade">
                                      <p:cBhvr>
                                        <p:cTn id="42" dur="500"/>
                                        <p:tgtEl>
                                          <p:spTgt spid="4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5"/>
                                        </p:tgtEl>
                                        <p:attrNameLst>
                                          <p:attrName>style.visibility</p:attrName>
                                        </p:attrNameLst>
                                      </p:cBhvr>
                                      <p:to>
                                        <p:strVal val="visible"/>
                                      </p:to>
                                    </p:set>
                                    <p:animEffect transition="in" filter="fade">
                                      <p:cBhvr>
                                        <p:cTn id="45" dur="500"/>
                                        <p:tgtEl>
                                          <p:spTgt spid="45"/>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fade">
                                      <p:cBhvr>
                                        <p:cTn id="48" dur="500"/>
                                        <p:tgtEl>
                                          <p:spTgt spid="43"/>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2"/>
                                        </p:tgtEl>
                                        <p:attrNameLst>
                                          <p:attrName>style.visibility</p:attrName>
                                        </p:attrNameLst>
                                      </p:cBhvr>
                                      <p:to>
                                        <p:strVal val="visible"/>
                                      </p:to>
                                    </p:set>
                                    <p:animEffect transition="in" filter="fade">
                                      <p:cBhvr>
                                        <p:cTn id="5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4" grpId="0"/>
      <p:bldP spid="41" grpId="0"/>
      <p:bldP spid="42" grpId="0"/>
      <p:bldP spid="43" grpId="0"/>
      <p:bldP spid="44" grpId="0"/>
      <p:bldP spid="45" grpId="0"/>
      <p:bldP spid="46" grpId="0"/>
      <p:bldP spid="47" grpId="0"/>
    </p:bldLst>
  </p:timing>
</p:sld>
</file>

<file path=ppt/theme/theme1.xml><?xml version="1.0" encoding="utf-8"?>
<a:theme xmlns:a="http://schemas.openxmlformats.org/drawingml/2006/main"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E29B7386-0C5E-43DB-8BF1-052EEAD5F5DF}">
  <ds:schemaRefs>
    <ds:schemaRef ds:uri="http://schemas.microsoft.com/sharepoint/v3/contenttype/forms"/>
  </ds:schemaRefs>
</ds:datastoreItem>
</file>

<file path=customXml/itemProps2.xml><?xml version="1.0" encoding="utf-8"?>
<ds:datastoreItem xmlns:ds="http://schemas.openxmlformats.org/officeDocument/2006/customXml" ds:itemID="{BEA82F4F-F3EA-4E98-BEE2-3C70B6315C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DF88E22E-2A4B-4FB1-9848-BF16E7DBE74B}">
  <ds:schemaRefs>
    <ds:schemaRef ds:uri="http://schemas.microsoft.com/office/2006/documentManagement/types"/>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97373</TotalTime>
  <Words>4604</Words>
  <Application>Microsoft Office PowerPoint</Application>
  <PresentationFormat>Custom</PresentationFormat>
  <Paragraphs>847</Paragraphs>
  <Slides>51</Slides>
  <Notes>38</Notes>
  <HiddenSlides>10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51</vt:i4>
      </vt:variant>
    </vt:vector>
  </HeadingPairs>
  <TitlesOfParts>
    <vt:vector size="58" baseType="lpstr">
      <vt:lpstr>Arial</vt:lpstr>
      <vt:lpstr>Calibri</vt:lpstr>
      <vt:lpstr>Consolas</vt:lpstr>
      <vt:lpstr>Courier New</vt:lpstr>
      <vt:lpstr>Trebuchet MS</vt:lpstr>
      <vt:lpstr>Wingdings</vt:lpstr>
      <vt:lpstr>Title &amp; Bullet</vt:lpstr>
      <vt:lpstr>MODULE three: openacc directives</vt:lpstr>
      <vt:lpstr>MODULE OVERVIEW</vt:lpstr>
      <vt:lpstr>Openacc syntax</vt:lpstr>
      <vt:lpstr>Openacc syntax</vt:lpstr>
      <vt:lpstr>Openacc parallel directive</vt:lpstr>
      <vt:lpstr>Openacc parallel directive</vt:lpstr>
      <vt:lpstr>Openacc parallel directive</vt:lpstr>
      <vt:lpstr>Openacc parallel directive</vt:lpstr>
      <vt:lpstr>Openacc parallel directive</vt:lpstr>
      <vt:lpstr>Openacc parallel directive</vt:lpstr>
      <vt:lpstr>Openacc parallel directive</vt:lpstr>
      <vt:lpstr>Openacc parallel directive</vt:lpstr>
      <vt:lpstr>Openacc parallel directive</vt:lpstr>
      <vt:lpstr>Openacc parallel directive</vt:lpstr>
      <vt:lpstr>Openacc parallel directive</vt:lpstr>
      <vt:lpstr>Openacc parallel directive</vt:lpstr>
      <vt:lpstr>Openacc parallel directive</vt:lpstr>
      <vt:lpstr>Openacc parallel directive</vt:lpstr>
      <vt:lpstr>Openacc loop directive</vt:lpstr>
      <vt:lpstr>Openacc loop directive</vt:lpstr>
      <vt:lpstr>Openacc loop directive</vt:lpstr>
      <vt:lpstr>Openacc loop directive</vt:lpstr>
      <vt:lpstr>Openacc loop directive</vt:lpstr>
      <vt:lpstr>reduction clause</vt:lpstr>
      <vt:lpstr>reduction clause</vt:lpstr>
      <vt:lpstr>Without a reduction</vt:lpstr>
      <vt:lpstr>Without a reduction</vt:lpstr>
      <vt:lpstr>reduction clause</vt:lpstr>
      <vt:lpstr>reduction clause</vt:lpstr>
      <vt:lpstr>reduction clause</vt:lpstr>
      <vt:lpstr>reduction clause</vt:lpstr>
      <vt:lpstr>reduction clause operators</vt:lpstr>
      <vt:lpstr>reduction clause</vt:lpstr>
      <vt:lpstr>reduction clause</vt:lpstr>
      <vt:lpstr>Openacc kernels directive</vt:lpstr>
      <vt:lpstr>Openacc kernels directive</vt:lpstr>
      <vt:lpstr>Openacc kernels directive</vt:lpstr>
      <vt:lpstr>Openacc kernels directive</vt:lpstr>
      <vt:lpstr>Expressing parallelism</vt:lpstr>
      <vt:lpstr>Expressing parallelism</vt:lpstr>
      <vt:lpstr>Openacc kernels directive</vt:lpstr>
      <vt:lpstr>Kernels vs parallel</vt:lpstr>
      <vt:lpstr>Compiling parallel code</vt:lpstr>
      <vt:lpstr>Compiling parallel code (PGI)</vt:lpstr>
      <vt:lpstr>Compiling parallel code (PGI)</vt:lpstr>
      <vt:lpstr>Compiling parallel code (PGI)</vt:lpstr>
      <vt:lpstr>Compiling parallel code (PGI)</vt:lpstr>
      <vt:lpstr>KEY concepts</vt:lpstr>
      <vt:lpstr>THANK YOU </vt:lpstr>
      <vt:lpstr>Additional resources</vt:lpstr>
      <vt:lpstr>OPENACC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Jennifer Hohn</dc:creator>
  <cp:lastModifiedBy>Julia Levites</cp:lastModifiedBy>
  <cp:revision>4333</cp:revision>
  <dcterms:created xsi:type="dcterms:W3CDTF">2008-01-24T03:11:41Z</dcterms:created>
  <dcterms:modified xsi:type="dcterms:W3CDTF">2019-08-26T15:13:20Z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Enabled">
    <vt:lpwstr>True</vt:lpwstr>
  </property>
  <property fmtid="{D5CDD505-2E9C-101B-9397-08002B2CF9AE}" pid="4" name="MSIP_Label_6b558183-044c-4105-8d9c-cea02a2a3d86_SiteId">
    <vt:lpwstr>43083d15-7273-40c1-b7db-39efd9ccc17a</vt:lpwstr>
  </property>
  <property fmtid="{D5CDD505-2E9C-101B-9397-08002B2CF9AE}" pid="5" name="MSIP_Label_6b558183-044c-4105-8d9c-cea02a2a3d86_Owner">
    <vt:lpwstr>jlevites@nvidia.com</vt:lpwstr>
  </property>
  <property fmtid="{D5CDD505-2E9C-101B-9397-08002B2CF9AE}" pid="6" name="MSIP_Label_6b558183-044c-4105-8d9c-cea02a2a3d86_SetDate">
    <vt:lpwstr>2019-08-26T15:13:20.4832968Z</vt:lpwstr>
  </property>
  <property fmtid="{D5CDD505-2E9C-101B-9397-08002B2CF9AE}" pid="7" name="MSIP_Label_6b558183-044c-4105-8d9c-cea02a2a3d86_Name">
    <vt:lpwstr>Unrestricted</vt:lpwstr>
  </property>
  <property fmtid="{D5CDD505-2E9C-101B-9397-08002B2CF9AE}" pid="8" name="MSIP_Label_6b558183-044c-4105-8d9c-cea02a2a3d86_Application">
    <vt:lpwstr>Microsoft Azure Information Protection</vt:lpwstr>
  </property>
  <property fmtid="{D5CDD505-2E9C-101B-9397-08002B2CF9AE}" pid="9" name="MSIP_Label_6b558183-044c-4105-8d9c-cea02a2a3d86_ActionId">
    <vt:lpwstr>b14c3f7d-345e-4a80-b558-ad99da6e3dda</vt:lpwstr>
  </property>
  <property fmtid="{D5CDD505-2E9C-101B-9397-08002B2CF9AE}" pid="10" name="MSIP_Label_6b558183-044c-4105-8d9c-cea02a2a3d86_Extended_MSFT_Method">
    <vt:lpwstr>Automatic</vt:lpwstr>
  </property>
  <property fmtid="{D5CDD505-2E9C-101B-9397-08002B2CF9AE}" pid="11" name="Sensitivity">
    <vt:lpwstr>Unrestricted</vt:lpwstr>
  </property>
</Properties>
</file>